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51"/>
  </p:notesMasterIdLst>
  <p:handoutMasterIdLst>
    <p:handoutMasterId r:id="rId52"/>
  </p:handoutMasterIdLst>
  <p:sldIdLst>
    <p:sldId id="369" r:id="rId2"/>
    <p:sldId id="325" r:id="rId3"/>
    <p:sldId id="388" r:id="rId4"/>
    <p:sldId id="384" r:id="rId5"/>
    <p:sldId id="370" r:id="rId6"/>
    <p:sldId id="352" r:id="rId7"/>
    <p:sldId id="353" r:id="rId8"/>
    <p:sldId id="390" r:id="rId9"/>
    <p:sldId id="371" r:id="rId10"/>
    <p:sldId id="264" r:id="rId11"/>
    <p:sldId id="346" r:id="rId12"/>
    <p:sldId id="382" r:id="rId13"/>
    <p:sldId id="391" r:id="rId14"/>
    <p:sldId id="359" r:id="rId15"/>
    <p:sldId id="383" r:id="rId16"/>
    <p:sldId id="381" r:id="rId17"/>
    <p:sldId id="372" r:id="rId18"/>
    <p:sldId id="356" r:id="rId19"/>
    <p:sldId id="357" r:id="rId20"/>
    <p:sldId id="361" r:id="rId21"/>
    <p:sldId id="317" r:id="rId22"/>
    <p:sldId id="318" r:id="rId23"/>
    <p:sldId id="319" r:id="rId24"/>
    <p:sldId id="320" r:id="rId25"/>
    <p:sldId id="321" r:id="rId26"/>
    <p:sldId id="322" r:id="rId27"/>
    <p:sldId id="386" r:id="rId28"/>
    <p:sldId id="387" r:id="rId29"/>
    <p:sldId id="323" r:id="rId30"/>
    <p:sldId id="355" r:id="rId31"/>
    <p:sldId id="389" r:id="rId32"/>
    <p:sldId id="364" r:id="rId33"/>
    <p:sldId id="365" r:id="rId34"/>
    <p:sldId id="366" r:id="rId35"/>
    <p:sldId id="367" r:id="rId36"/>
    <p:sldId id="368" r:id="rId37"/>
    <p:sldId id="374" r:id="rId38"/>
    <p:sldId id="348" r:id="rId39"/>
    <p:sldId id="385" r:id="rId40"/>
    <p:sldId id="379" r:id="rId41"/>
    <p:sldId id="336" r:id="rId42"/>
    <p:sldId id="378" r:id="rId43"/>
    <p:sldId id="351" r:id="rId44"/>
    <p:sldId id="376" r:id="rId45"/>
    <p:sldId id="363" r:id="rId46"/>
    <p:sldId id="377" r:id="rId47"/>
    <p:sldId id="339" r:id="rId48"/>
    <p:sldId id="392" r:id="rId49"/>
    <p:sldId id="354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36" autoAdjust="0"/>
    <p:restoredTop sz="94628" autoAdjust="0"/>
  </p:normalViewPr>
  <p:slideViewPr>
    <p:cSldViewPr>
      <p:cViewPr varScale="1">
        <p:scale>
          <a:sx n="74" d="100"/>
          <a:sy n="74" d="100"/>
        </p:scale>
        <p:origin x="-103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0BB9C0-E81B-4466-A6AE-CB74E50247B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1EB5A1-500D-4AD4-B211-93D6153DE4D0}">
      <dgm:prSet phldrT="[Текст]" custT="1"/>
      <dgm:spPr/>
      <dgm:t>
        <a:bodyPr/>
        <a:lstStyle/>
        <a:p>
          <a:r>
            <a:rPr lang="ru-RU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Горнорудная промышленность</a:t>
          </a:r>
          <a:endParaRPr lang="ru-RU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4A71A01-28B8-4842-9988-BB5861EFF67C}" type="parTrans" cxnId="{B1DBD67A-D24F-4901-AE0A-9F43E819FC24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D97D0C7-D034-4D0D-882E-927B8A89297A}" type="sibTrans" cxnId="{B1DBD67A-D24F-4901-AE0A-9F43E819FC24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0480926-2B85-4620-99CA-C1C04013A32D}">
      <dgm:prSet phldrT="[Текст]" custT="1"/>
      <dgm:spPr/>
      <dgm:t>
        <a:bodyPr/>
        <a:lstStyle/>
        <a:p>
          <a:r>
            <a:rPr lang="ru-RU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Туризм</a:t>
          </a:r>
          <a:endParaRPr lang="ru-RU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AE41690-50E4-4261-BAB4-2EBA192A2202}" type="parTrans" cxnId="{8A492592-22AE-4F55-B2F3-876F75116573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27936C-ED0D-4F1D-B431-49DC6C458F69}" type="sibTrans" cxnId="{8A492592-22AE-4F55-B2F3-876F75116573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0AC481-1CD1-4CED-9496-F7FCCA066179}">
      <dgm:prSet phldrT="[Текст]" custT="1"/>
      <dgm:spPr/>
      <dgm:t>
        <a:bodyPr/>
        <a:lstStyle/>
        <a:p>
          <a:r>
            <a:rPr lang="ru-RU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Агропромышленный комплекс</a:t>
          </a:r>
          <a:endParaRPr lang="ru-RU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29C22A4-A92F-428E-AFFA-F35FD84CF2AE}" type="parTrans" cxnId="{9CA19693-C330-4A41-B355-97E14CD53E0F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DAC6C1A-25D7-472E-BB43-7F4B151A74F6}" type="sibTrans" cxnId="{9CA19693-C330-4A41-B355-97E14CD53E0F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2353F05-9CC6-46F5-93CD-FA8596E0B4C9}">
      <dgm:prSet custT="1"/>
      <dgm:spPr/>
      <dgm:t>
        <a:bodyPr/>
        <a:lstStyle/>
        <a:p>
          <a:r>
            <a:rPr lang="ru-RU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ЖКХ и строительство</a:t>
          </a:r>
          <a:endParaRPr lang="ru-RU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F694A02-9E4A-4DC1-98F2-97E926AD0B7F}" type="parTrans" cxnId="{6F56637D-FFFF-420B-990F-1E47417C5051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109DCB3-F152-4610-B19C-A2529DB10DB2}" type="sibTrans" cxnId="{6F56637D-FFFF-420B-990F-1E47417C5051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6B298A4-BA5F-49B6-9836-1AB9469C55F8}">
      <dgm:prSet custT="1"/>
      <dgm:spPr/>
      <dgm:t>
        <a:bodyPr/>
        <a:lstStyle/>
        <a:p>
          <a:r>
            <a:rPr lang="ru-RU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Энергетическая отрасль</a:t>
          </a:r>
          <a:endParaRPr lang="ru-RU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929852C-4DFD-49EF-84BD-5AD67ADEE279}" type="parTrans" cxnId="{95DA5E67-F539-4955-995B-48F20C88EABA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2E7603C-DD57-46D0-B500-2FC5A4C83A9D}" type="sibTrans" cxnId="{95DA5E67-F539-4955-995B-48F20C88EABA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CC95227-AFE9-4E86-88B7-75FAF07C9ECB}">
      <dgm:prSet custT="1"/>
      <dgm:spPr/>
      <dgm:t>
        <a:bodyPr/>
        <a:lstStyle/>
        <a:p>
          <a:r>
            <a:rPr lang="ru-RU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Лесопромышленный комплекс</a:t>
          </a:r>
          <a:endParaRPr lang="ru-RU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F37FF47-68B4-4CD0-8830-9FFF985C49C8}" type="parTrans" cxnId="{D32E06FC-92DC-4096-859C-B60ED0C221E0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4CE1FB5-2BB9-49AE-8838-C3DB9C94009C}" type="sibTrans" cxnId="{D32E06FC-92DC-4096-859C-B60ED0C221E0}">
      <dgm:prSet/>
      <dgm:spPr/>
      <dgm:t>
        <a:bodyPr/>
        <a:lstStyle/>
        <a:p>
          <a:endParaRPr lang="ru-RU" sz="14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AB815FE-2E23-4424-B7D6-1BC996DE6801}" type="pres">
      <dgm:prSet presAssocID="{610BB9C0-E81B-4466-A6AE-CB74E50247B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17048F1-E6AE-41A9-9AB0-781856E8C881}" type="pres">
      <dgm:prSet presAssocID="{610BB9C0-E81B-4466-A6AE-CB74E50247BD}" presName="Name1" presStyleCnt="0"/>
      <dgm:spPr/>
    </dgm:pt>
    <dgm:pt modelId="{E63559F3-4F34-4A9E-8D15-217ABDD2B334}" type="pres">
      <dgm:prSet presAssocID="{610BB9C0-E81B-4466-A6AE-CB74E50247BD}" presName="cycle" presStyleCnt="0"/>
      <dgm:spPr/>
    </dgm:pt>
    <dgm:pt modelId="{18A56047-B759-4C8B-BF27-C207125CFDDB}" type="pres">
      <dgm:prSet presAssocID="{610BB9C0-E81B-4466-A6AE-CB74E50247BD}" presName="srcNode" presStyleLbl="node1" presStyleIdx="0" presStyleCnt="6"/>
      <dgm:spPr/>
    </dgm:pt>
    <dgm:pt modelId="{B50D6455-5615-471D-A68F-1631C5C587C4}" type="pres">
      <dgm:prSet presAssocID="{610BB9C0-E81B-4466-A6AE-CB74E50247BD}" presName="conn" presStyleLbl="parChTrans1D2" presStyleIdx="0" presStyleCnt="1"/>
      <dgm:spPr/>
      <dgm:t>
        <a:bodyPr/>
        <a:lstStyle/>
        <a:p>
          <a:endParaRPr lang="ru-RU"/>
        </a:p>
      </dgm:t>
    </dgm:pt>
    <dgm:pt modelId="{B72B6A0F-9A67-4984-ACBF-CC556E950978}" type="pres">
      <dgm:prSet presAssocID="{610BB9C0-E81B-4466-A6AE-CB74E50247BD}" presName="extraNode" presStyleLbl="node1" presStyleIdx="0" presStyleCnt="6"/>
      <dgm:spPr/>
    </dgm:pt>
    <dgm:pt modelId="{1704872D-CB21-4068-B423-7DD22BC281FB}" type="pres">
      <dgm:prSet presAssocID="{610BB9C0-E81B-4466-A6AE-CB74E50247BD}" presName="dstNode" presStyleLbl="node1" presStyleIdx="0" presStyleCnt="6"/>
      <dgm:spPr/>
    </dgm:pt>
    <dgm:pt modelId="{B3B12306-9E81-4556-859E-35683A534291}" type="pres">
      <dgm:prSet presAssocID="{651EB5A1-500D-4AD4-B211-93D6153DE4D0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C74AE-275D-4FFA-B076-D73084AA1048}" type="pres">
      <dgm:prSet presAssocID="{651EB5A1-500D-4AD4-B211-93D6153DE4D0}" presName="accent_1" presStyleCnt="0"/>
      <dgm:spPr/>
    </dgm:pt>
    <dgm:pt modelId="{113E04C2-1DA2-490F-9CD7-08BE643DE518}" type="pres">
      <dgm:prSet presAssocID="{651EB5A1-500D-4AD4-B211-93D6153DE4D0}" presName="accentRepeatNode" presStyleLbl="solidFgAcc1" presStyleIdx="0" presStyleCnt="6"/>
      <dgm:spPr/>
    </dgm:pt>
    <dgm:pt modelId="{737C4C7D-886B-4416-8976-E0F091C3EC65}" type="pres">
      <dgm:prSet presAssocID="{40480926-2B85-4620-99CA-C1C04013A32D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17AF5-676A-4300-B6DD-9894E6FD157C}" type="pres">
      <dgm:prSet presAssocID="{40480926-2B85-4620-99CA-C1C04013A32D}" presName="accent_2" presStyleCnt="0"/>
      <dgm:spPr/>
    </dgm:pt>
    <dgm:pt modelId="{43050058-408E-4E4D-AB81-546722423AF1}" type="pres">
      <dgm:prSet presAssocID="{40480926-2B85-4620-99CA-C1C04013A32D}" presName="accentRepeatNode" presStyleLbl="solidFgAcc1" presStyleIdx="1" presStyleCnt="6"/>
      <dgm:spPr/>
    </dgm:pt>
    <dgm:pt modelId="{8B38714C-FC29-4FAE-AEE4-B13ACF045F08}" type="pres">
      <dgm:prSet presAssocID="{990AC481-1CD1-4CED-9496-F7FCCA066179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E30571-4C78-43FC-AB48-96F1B2951C21}" type="pres">
      <dgm:prSet presAssocID="{990AC481-1CD1-4CED-9496-F7FCCA066179}" presName="accent_3" presStyleCnt="0"/>
      <dgm:spPr/>
    </dgm:pt>
    <dgm:pt modelId="{3DA96A13-E908-42A5-9C0E-01B88965414D}" type="pres">
      <dgm:prSet presAssocID="{990AC481-1CD1-4CED-9496-F7FCCA066179}" presName="accentRepeatNode" presStyleLbl="solidFgAcc1" presStyleIdx="2" presStyleCnt="6"/>
      <dgm:spPr/>
    </dgm:pt>
    <dgm:pt modelId="{1606EAFA-D4E9-44A5-9554-8CADBEB62DE1}" type="pres">
      <dgm:prSet presAssocID="{E2353F05-9CC6-46F5-93CD-FA8596E0B4C9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F2CB09-A5BF-46D5-ADEB-5105763AA2D4}" type="pres">
      <dgm:prSet presAssocID="{E2353F05-9CC6-46F5-93CD-FA8596E0B4C9}" presName="accent_4" presStyleCnt="0"/>
      <dgm:spPr/>
    </dgm:pt>
    <dgm:pt modelId="{E729630B-A943-4CA5-9387-A15E26CB4B7E}" type="pres">
      <dgm:prSet presAssocID="{E2353F05-9CC6-46F5-93CD-FA8596E0B4C9}" presName="accentRepeatNode" presStyleLbl="solidFgAcc1" presStyleIdx="3" presStyleCnt="6"/>
      <dgm:spPr/>
    </dgm:pt>
    <dgm:pt modelId="{04111ED1-440C-4301-A262-AFD1514136ED}" type="pres">
      <dgm:prSet presAssocID="{E6B298A4-BA5F-49B6-9836-1AB9469C55F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575D9-6FC8-4EA0-819E-53B14E27CA63}" type="pres">
      <dgm:prSet presAssocID="{E6B298A4-BA5F-49B6-9836-1AB9469C55F8}" presName="accent_5" presStyleCnt="0"/>
      <dgm:spPr/>
    </dgm:pt>
    <dgm:pt modelId="{D1CE9571-9D3B-4E7B-9F9F-6B806AB287FC}" type="pres">
      <dgm:prSet presAssocID="{E6B298A4-BA5F-49B6-9836-1AB9469C55F8}" presName="accentRepeatNode" presStyleLbl="solidFgAcc1" presStyleIdx="4" presStyleCnt="6"/>
      <dgm:spPr/>
    </dgm:pt>
    <dgm:pt modelId="{00B8FADA-183B-44A4-AE08-DAEFFB9B8092}" type="pres">
      <dgm:prSet presAssocID="{7CC95227-AFE9-4E86-88B7-75FAF07C9ECB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D206A3-F1F0-4A6B-87BA-58FBCB8EC45D}" type="pres">
      <dgm:prSet presAssocID="{7CC95227-AFE9-4E86-88B7-75FAF07C9ECB}" presName="accent_6" presStyleCnt="0"/>
      <dgm:spPr/>
    </dgm:pt>
    <dgm:pt modelId="{7A40846F-A8CE-4C86-99DF-C5FC121EA0F2}" type="pres">
      <dgm:prSet presAssocID="{7CC95227-AFE9-4E86-88B7-75FAF07C9ECB}" presName="accentRepeatNode" presStyleLbl="solidFgAcc1" presStyleIdx="5" presStyleCnt="6"/>
      <dgm:spPr/>
    </dgm:pt>
  </dgm:ptLst>
  <dgm:cxnLst>
    <dgm:cxn modelId="{4F239E34-A008-4854-90AC-ACAD18084560}" type="presOf" srcId="{E6B298A4-BA5F-49B6-9836-1AB9469C55F8}" destId="{04111ED1-440C-4301-A262-AFD1514136ED}" srcOrd="0" destOrd="0" presId="urn:microsoft.com/office/officeart/2008/layout/VerticalCurvedList"/>
    <dgm:cxn modelId="{D32E06FC-92DC-4096-859C-B60ED0C221E0}" srcId="{610BB9C0-E81B-4466-A6AE-CB74E50247BD}" destId="{7CC95227-AFE9-4E86-88B7-75FAF07C9ECB}" srcOrd="5" destOrd="0" parTransId="{6F37FF47-68B4-4CD0-8830-9FFF985C49C8}" sibTransId="{84CE1FB5-2BB9-49AE-8838-C3DB9C94009C}"/>
    <dgm:cxn modelId="{469EC631-EB83-456B-AEAC-C29CB9F81332}" type="presOf" srcId="{610BB9C0-E81B-4466-A6AE-CB74E50247BD}" destId="{9AB815FE-2E23-4424-B7D6-1BC996DE6801}" srcOrd="0" destOrd="0" presId="urn:microsoft.com/office/officeart/2008/layout/VerticalCurvedList"/>
    <dgm:cxn modelId="{DC59F633-EE47-41F7-8920-1F93E7FD766D}" type="presOf" srcId="{651EB5A1-500D-4AD4-B211-93D6153DE4D0}" destId="{B3B12306-9E81-4556-859E-35683A534291}" srcOrd="0" destOrd="0" presId="urn:microsoft.com/office/officeart/2008/layout/VerticalCurvedList"/>
    <dgm:cxn modelId="{6F56637D-FFFF-420B-990F-1E47417C5051}" srcId="{610BB9C0-E81B-4466-A6AE-CB74E50247BD}" destId="{E2353F05-9CC6-46F5-93CD-FA8596E0B4C9}" srcOrd="3" destOrd="0" parTransId="{EF694A02-9E4A-4DC1-98F2-97E926AD0B7F}" sibTransId="{C109DCB3-F152-4610-B19C-A2529DB10DB2}"/>
    <dgm:cxn modelId="{95DA5E67-F539-4955-995B-48F20C88EABA}" srcId="{610BB9C0-E81B-4466-A6AE-CB74E50247BD}" destId="{E6B298A4-BA5F-49B6-9836-1AB9469C55F8}" srcOrd="4" destOrd="0" parTransId="{3929852C-4DFD-49EF-84BD-5AD67ADEE279}" sibTransId="{92E7603C-DD57-46D0-B500-2FC5A4C83A9D}"/>
    <dgm:cxn modelId="{B1DBD67A-D24F-4901-AE0A-9F43E819FC24}" srcId="{610BB9C0-E81B-4466-A6AE-CB74E50247BD}" destId="{651EB5A1-500D-4AD4-B211-93D6153DE4D0}" srcOrd="0" destOrd="0" parTransId="{54A71A01-28B8-4842-9988-BB5861EFF67C}" sibTransId="{4D97D0C7-D034-4D0D-882E-927B8A89297A}"/>
    <dgm:cxn modelId="{693DD050-BC61-47A7-90AA-D723AC42FB58}" type="presOf" srcId="{7CC95227-AFE9-4E86-88B7-75FAF07C9ECB}" destId="{00B8FADA-183B-44A4-AE08-DAEFFB9B8092}" srcOrd="0" destOrd="0" presId="urn:microsoft.com/office/officeart/2008/layout/VerticalCurvedList"/>
    <dgm:cxn modelId="{8BD95183-C89E-4ACC-9064-DC6F28C3E331}" type="presOf" srcId="{E2353F05-9CC6-46F5-93CD-FA8596E0B4C9}" destId="{1606EAFA-D4E9-44A5-9554-8CADBEB62DE1}" srcOrd="0" destOrd="0" presId="urn:microsoft.com/office/officeart/2008/layout/VerticalCurvedList"/>
    <dgm:cxn modelId="{B2316DF2-E23B-4F91-936E-D275B59ABD3C}" type="presOf" srcId="{4D97D0C7-D034-4D0D-882E-927B8A89297A}" destId="{B50D6455-5615-471D-A68F-1631C5C587C4}" srcOrd="0" destOrd="0" presId="urn:microsoft.com/office/officeart/2008/layout/VerticalCurvedList"/>
    <dgm:cxn modelId="{8A492592-22AE-4F55-B2F3-876F75116573}" srcId="{610BB9C0-E81B-4466-A6AE-CB74E50247BD}" destId="{40480926-2B85-4620-99CA-C1C04013A32D}" srcOrd="1" destOrd="0" parTransId="{CAE41690-50E4-4261-BAB4-2EBA192A2202}" sibTransId="{B327936C-ED0D-4F1D-B431-49DC6C458F69}"/>
    <dgm:cxn modelId="{8C566A62-FF9E-4718-8D90-3E7C71E82FC8}" type="presOf" srcId="{40480926-2B85-4620-99CA-C1C04013A32D}" destId="{737C4C7D-886B-4416-8976-E0F091C3EC65}" srcOrd="0" destOrd="0" presId="urn:microsoft.com/office/officeart/2008/layout/VerticalCurvedList"/>
    <dgm:cxn modelId="{9CA19693-C330-4A41-B355-97E14CD53E0F}" srcId="{610BB9C0-E81B-4466-A6AE-CB74E50247BD}" destId="{990AC481-1CD1-4CED-9496-F7FCCA066179}" srcOrd="2" destOrd="0" parTransId="{D29C22A4-A92F-428E-AFFA-F35FD84CF2AE}" sibTransId="{BDAC6C1A-25D7-472E-BB43-7F4B151A74F6}"/>
    <dgm:cxn modelId="{2D86C324-7385-47A8-97F9-56DFBA39AA46}" type="presOf" srcId="{990AC481-1CD1-4CED-9496-F7FCCA066179}" destId="{8B38714C-FC29-4FAE-AEE4-B13ACF045F08}" srcOrd="0" destOrd="0" presId="urn:microsoft.com/office/officeart/2008/layout/VerticalCurvedList"/>
    <dgm:cxn modelId="{04CA897F-BA72-4728-8D65-FC5E9D1EDFE4}" type="presParOf" srcId="{9AB815FE-2E23-4424-B7D6-1BC996DE6801}" destId="{C17048F1-E6AE-41A9-9AB0-781856E8C881}" srcOrd="0" destOrd="0" presId="urn:microsoft.com/office/officeart/2008/layout/VerticalCurvedList"/>
    <dgm:cxn modelId="{321FD16C-CD57-4D25-B30B-EBF714ED5421}" type="presParOf" srcId="{C17048F1-E6AE-41A9-9AB0-781856E8C881}" destId="{E63559F3-4F34-4A9E-8D15-217ABDD2B334}" srcOrd="0" destOrd="0" presId="urn:microsoft.com/office/officeart/2008/layout/VerticalCurvedList"/>
    <dgm:cxn modelId="{D54DCFC1-02AF-45BF-8F11-0BEBA0CBC07C}" type="presParOf" srcId="{E63559F3-4F34-4A9E-8D15-217ABDD2B334}" destId="{18A56047-B759-4C8B-BF27-C207125CFDDB}" srcOrd="0" destOrd="0" presId="urn:microsoft.com/office/officeart/2008/layout/VerticalCurvedList"/>
    <dgm:cxn modelId="{B457895F-776C-492D-A3F5-151F9A461E25}" type="presParOf" srcId="{E63559F3-4F34-4A9E-8D15-217ABDD2B334}" destId="{B50D6455-5615-471D-A68F-1631C5C587C4}" srcOrd="1" destOrd="0" presId="urn:microsoft.com/office/officeart/2008/layout/VerticalCurvedList"/>
    <dgm:cxn modelId="{BAE73225-6FC3-466A-BEE6-041B5ABFBB92}" type="presParOf" srcId="{E63559F3-4F34-4A9E-8D15-217ABDD2B334}" destId="{B72B6A0F-9A67-4984-ACBF-CC556E950978}" srcOrd="2" destOrd="0" presId="urn:microsoft.com/office/officeart/2008/layout/VerticalCurvedList"/>
    <dgm:cxn modelId="{A64332F7-D409-441A-B1C3-C3D446AEF9BA}" type="presParOf" srcId="{E63559F3-4F34-4A9E-8D15-217ABDD2B334}" destId="{1704872D-CB21-4068-B423-7DD22BC281FB}" srcOrd="3" destOrd="0" presId="urn:microsoft.com/office/officeart/2008/layout/VerticalCurvedList"/>
    <dgm:cxn modelId="{4881E090-86E4-423E-AEEF-68FB0AB50F9A}" type="presParOf" srcId="{C17048F1-E6AE-41A9-9AB0-781856E8C881}" destId="{B3B12306-9E81-4556-859E-35683A534291}" srcOrd="1" destOrd="0" presId="urn:microsoft.com/office/officeart/2008/layout/VerticalCurvedList"/>
    <dgm:cxn modelId="{F158894A-C589-4DBB-BB71-010C6CC9D068}" type="presParOf" srcId="{C17048F1-E6AE-41A9-9AB0-781856E8C881}" destId="{344C74AE-275D-4FFA-B076-D73084AA1048}" srcOrd="2" destOrd="0" presId="urn:microsoft.com/office/officeart/2008/layout/VerticalCurvedList"/>
    <dgm:cxn modelId="{10700944-FCBC-47C5-87D2-A31EFB4F7918}" type="presParOf" srcId="{344C74AE-275D-4FFA-B076-D73084AA1048}" destId="{113E04C2-1DA2-490F-9CD7-08BE643DE518}" srcOrd="0" destOrd="0" presId="urn:microsoft.com/office/officeart/2008/layout/VerticalCurvedList"/>
    <dgm:cxn modelId="{D1C88088-E544-443A-B441-E5B02DF048F1}" type="presParOf" srcId="{C17048F1-E6AE-41A9-9AB0-781856E8C881}" destId="{737C4C7D-886B-4416-8976-E0F091C3EC65}" srcOrd="3" destOrd="0" presId="urn:microsoft.com/office/officeart/2008/layout/VerticalCurvedList"/>
    <dgm:cxn modelId="{F3DA1F43-977B-4BF2-AAAF-B7A6AF787F9C}" type="presParOf" srcId="{C17048F1-E6AE-41A9-9AB0-781856E8C881}" destId="{3D517AF5-676A-4300-B6DD-9894E6FD157C}" srcOrd="4" destOrd="0" presId="urn:microsoft.com/office/officeart/2008/layout/VerticalCurvedList"/>
    <dgm:cxn modelId="{3F8141AC-E060-45B1-9AF1-88839DD7EBEA}" type="presParOf" srcId="{3D517AF5-676A-4300-B6DD-9894E6FD157C}" destId="{43050058-408E-4E4D-AB81-546722423AF1}" srcOrd="0" destOrd="0" presId="urn:microsoft.com/office/officeart/2008/layout/VerticalCurvedList"/>
    <dgm:cxn modelId="{5F37E5A3-1C92-4FB0-9FDF-C034E76D2880}" type="presParOf" srcId="{C17048F1-E6AE-41A9-9AB0-781856E8C881}" destId="{8B38714C-FC29-4FAE-AEE4-B13ACF045F08}" srcOrd="5" destOrd="0" presId="urn:microsoft.com/office/officeart/2008/layout/VerticalCurvedList"/>
    <dgm:cxn modelId="{0DC8DDD1-2842-41E1-AEC2-AE85D7328A00}" type="presParOf" srcId="{C17048F1-E6AE-41A9-9AB0-781856E8C881}" destId="{E6E30571-4C78-43FC-AB48-96F1B2951C21}" srcOrd="6" destOrd="0" presId="urn:microsoft.com/office/officeart/2008/layout/VerticalCurvedList"/>
    <dgm:cxn modelId="{803E2C8D-ACFB-4B65-BC2B-87E6D8E35195}" type="presParOf" srcId="{E6E30571-4C78-43FC-AB48-96F1B2951C21}" destId="{3DA96A13-E908-42A5-9C0E-01B88965414D}" srcOrd="0" destOrd="0" presId="urn:microsoft.com/office/officeart/2008/layout/VerticalCurvedList"/>
    <dgm:cxn modelId="{DA778DE8-BBB3-48D8-AB70-F91921E2FAE2}" type="presParOf" srcId="{C17048F1-E6AE-41A9-9AB0-781856E8C881}" destId="{1606EAFA-D4E9-44A5-9554-8CADBEB62DE1}" srcOrd="7" destOrd="0" presId="urn:microsoft.com/office/officeart/2008/layout/VerticalCurvedList"/>
    <dgm:cxn modelId="{20F5CB41-D7DA-4429-8DE2-E1391E03FA84}" type="presParOf" srcId="{C17048F1-E6AE-41A9-9AB0-781856E8C881}" destId="{6CF2CB09-A5BF-46D5-ADEB-5105763AA2D4}" srcOrd="8" destOrd="0" presId="urn:microsoft.com/office/officeart/2008/layout/VerticalCurvedList"/>
    <dgm:cxn modelId="{0D12D810-B748-4455-8FB8-42E0D677C878}" type="presParOf" srcId="{6CF2CB09-A5BF-46D5-ADEB-5105763AA2D4}" destId="{E729630B-A943-4CA5-9387-A15E26CB4B7E}" srcOrd="0" destOrd="0" presId="urn:microsoft.com/office/officeart/2008/layout/VerticalCurvedList"/>
    <dgm:cxn modelId="{53B069EB-EC11-401D-8A7A-8ABB16B03BBC}" type="presParOf" srcId="{C17048F1-E6AE-41A9-9AB0-781856E8C881}" destId="{04111ED1-440C-4301-A262-AFD1514136ED}" srcOrd="9" destOrd="0" presId="urn:microsoft.com/office/officeart/2008/layout/VerticalCurvedList"/>
    <dgm:cxn modelId="{051DBF9B-C6FC-4FCD-9567-07FD0B0F56E0}" type="presParOf" srcId="{C17048F1-E6AE-41A9-9AB0-781856E8C881}" destId="{678575D9-6FC8-4EA0-819E-53B14E27CA63}" srcOrd="10" destOrd="0" presId="urn:microsoft.com/office/officeart/2008/layout/VerticalCurvedList"/>
    <dgm:cxn modelId="{1C700E09-B383-47DE-A174-34F663AA1A8C}" type="presParOf" srcId="{678575D9-6FC8-4EA0-819E-53B14E27CA63}" destId="{D1CE9571-9D3B-4E7B-9F9F-6B806AB287FC}" srcOrd="0" destOrd="0" presId="urn:microsoft.com/office/officeart/2008/layout/VerticalCurvedList"/>
    <dgm:cxn modelId="{C83F9839-DFBA-4171-B715-4BE4847FB6D1}" type="presParOf" srcId="{C17048F1-E6AE-41A9-9AB0-781856E8C881}" destId="{00B8FADA-183B-44A4-AE08-DAEFFB9B8092}" srcOrd="11" destOrd="0" presId="urn:microsoft.com/office/officeart/2008/layout/VerticalCurvedList"/>
    <dgm:cxn modelId="{5F3E0FFF-26CD-4085-8637-98C3B01FCB57}" type="presParOf" srcId="{C17048F1-E6AE-41A9-9AB0-781856E8C881}" destId="{78D206A3-F1F0-4A6B-87BA-58FBCB8EC45D}" srcOrd="12" destOrd="0" presId="urn:microsoft.com/office/officeart/2008/layout/VerticalCurvedList"/>
    <dgm:cxn modelId="{6D7B43D0-1130-48A9-8D49-BB9DED9C9D82}" type="presParOf" srcId="{78D206A3-F1F0-4A6B-87BA-58FBCB8EC45D}" destId="{7A40846F-A8CE-4C86-99DF-C5FC121EA0F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86537E-DFFE-44B2-9C58-DDF26636D4C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E888D2-E6DB-4F7D-BFC5-970B9975D065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Финансовые и инвестиционные институты</a:t>
          </a:r>
          <a:endParaRPr lang="ru-RU" sz="1600" dirty="0">
            <a:solidFill>
              <a:schemeClr val="tx1"/>
            </a:solidFill>
          </a:endParaRPr>
        </a:p>
      </dgm:t>
    </dgm:pt>
    <dgm:pt modelId="{3CBA55F1-FC78-4377-98C6-613186022D99}" type="parTrans" cxnId="{63C5C63F-01F2-4747-8B86-CB7967F6F278}">
      <dgm:prSet/>
      <dgm:spPr/>
      <dgm:t>
        <a:bodyPr/>
        <a:lstStyle/>
        <a:p>
          <a:endParaRPr lang="ru-RU"/>
        </a:p>
      </dgm:t>
    </dgm:pt>
    <dgm:pt modelId="{FDB676DF-CFB8-4078-BC21-C3B43BC779AD}" type="sibTrans" cxnId="{63C5C63F-01F2-4747-8B86-CB7967F6F278}">
      <dgm:prSet/>
      <dgm:spPr/>
      <dgm:t>
        <a:bodyPr/>
        <a:lstStyle/>
        <a:p>
          <a:endParaRPr lang="ru-RU"/>
        </a:p>
      </dgm:t>
    </dgm:pt>
    <dgm:pt modelId="{2BD712E6-775E-4FE4-8E27-FB5DE59EAFC0}">
      <dgm:prSet phldrT="[Текст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Инструменты долгового</a:t>
          </a:r>
          <a:r>
            <a:rPr lang="ru-RU" sz="1400" b="1" baseline="0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 финансирования</a:t>
          </a:r>
          <a:endParaRPr lang="ru-RU" sz="1400" b="1" dirty="0">
            <a:solidFill>
              <a:schemeClr val="tx1"/>
            </a:solidFill>
          </a:endParaRPr>
        </a:p>
      </dgm:t>
    </dgm:pt>
    <dgm:pt modelId="{E72358D2-F694-4494-805A-6B27E8FD185A}" type="parTrans" cxnId="{5A5D154A-02AD-4E41-9411-18CB1151D20D}">
      <dgm:prSet/>
      <dgm:spPr/>
      <dgm:t>
        <a:bodyPr/>
        <a:lstStyle/>
        <a:p>
          <a:endParaRPr lang="ru-RU"/>
        </a:p>
      </dgm:t>
    </dgm:pt>
    <dgm:pt modelId="{9085F2BE-407B-4CA3-8A60-C4643E92138D}" type="sibTrans" cxnId="{5A5D154A-02AD-4E41-9411-18CB1151D20D}">
      <dgm:prSet/>
      <dgm:spPr/>
      <dgm:t>
        <a:bodyPr/>
        <a:lstStyle/>
        <a:p>
          <a:endParaRPr lang="ru-RU"/>
        </a:p>
      </dgm:t>
    </dgm:pt>
    <dgm:pt modelId="{1C303F16-BCA5-428A-A25D-0DDEBECBBA2F}">
      <dgm:prSet phldrT="[Текст]"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200" b="1" i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Кредитное финансирование</a:t>
          </a:r>
          <a:endParaRPr lang="ru-RU" sz="1200" dirty="0">
            <a:solidFill>
              <a:schemeClr val="tx1"/>
            </a:solidFill>
          </a:endParaRPr>
        </a:p>
      </dgm:t>
    </dgm:pt>
    <dgm:pt modelId="{48E99702-0507-4F54-954E-931A76FBD588}" type="parTrans" cxnId="{FE96DDAA-97E7-4181-8C46-55CD9D37DB90}">
      <dgm:prSet/>
      <dgm:spPr/>
      <dgm:t>
        <a:bodyPr/>
        <a:lstStyle/>
        <a:p>
          <a:endParaRPr lang="ru-RU"/>
        </a:p>
      </dgm:t>
    </dgm:pt>
    <dgm:pt modelId="{7450D8DA-F9BC-4C48-AAF6-2C10E7DE0A21}" type="sibTrans" cxnId="{FE96DDAA-97E7-4181-8C46-55CD9D37DB90}">
      <dgm:prSet/>
      <dgm:spPr/>
      <dgm:t>
        <a:bodyPr/>
        <a:lstStyle/>
        <a:p>
          <a:endParaRPr lang="ru-RU"/>
        </a:p>
      </dgm:t>
    </dgm:pt>
    <dgm:pt modelId="{9BB1C16A-8DE6-4532-A920-1D89463834D8}">
      <dgm:prSet phldrT="[Текст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Международные институты</a:t>
          </a:r>
          <a:r>
            <a:rPr lang="en-US" sz="1400" b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*</a:t>
          </a:r>
          <a:r>
            <a:rPr lang="ru-RU" sz="1400" b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:</a:t>
          </a:r>
        </a:p>
        <a:p>
          <a:r>
            <a:rPr lang="ru-RU" sz="1400" b="0" i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МФК</a:t>
          </a:r>
        </a:p>
        <a:p>
          <a:r>
            <a:rPr lang="ru-RU" sz="1400" b="0" i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ЕБРР</a:t>
          </a:r>
        </a:p>
        <a:p>
          <a:r>
            <a:rPr lang="ru-RU" sz="1400" b="0" i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ЕАБР</a:t>
          </a:r>
        </a:p>
      </dgm:t>
    </dgm:pt>
    <dgm:pt modelId="{A87911A3-E377-4C80-B423-35979DCF31B2}" type="parTrans" cxnId="{82B51C85-D856-4594-A9A1-EDCF51DB9819}">
      <dgm:prSet/>
      <dgm:spPr/>
      <dgm:t>
        <a:bodyPr/>
        <a:lstStyle/>
        <a:p>
          <a:endParaRPr lang="ru-RU"/>
        </a:p>
      </dgm:t>
    </dgm:pt>
    <dgm:pt modelId="{E648BFCA-E5E0-47AE-94DA-C2EFD7D44356}" type="sibTrans" cxnId="{82B51C85-D856-4594-A9A1-EDCF51DB9819}">
      <dgm:prSet/>
      <dgm:spPr/>
      <dgm:t>
        <a:bodyPr/>
        <a:lstStyle/>
        <a:p>
          <a:endParaRPr lang="ru-RU"/>
        </a:p>
      </dgm:t>
    </dgm:pt>
    <dgm:pt modelId="{6B014FA5-3CD6-4129-9B1A-BE5A0F91D8FC}">
      <dgm:prSet phldrT="[Текст]"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200" b="1" i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Проектное финансирование</a:t>
          </a:r>
          <a:endParaRPr lang="ru-RU" sz="1200" dirty="0">
            <a:solidFill>
              <a:schemeClr val="tx1"/>
            </a:solidFill>
          </a:endParaRPr>
        </a:p>
      </dgm:t>
    </dgm:pt>
    <dgm:pt modelId="{DD8AECAD-7E32-4D8D-A71D-4688252D33DC}" type="parTrans" cxnId="{D6B56467-4819-4ABB-8CD0-B393F32D804F}">
      <dgm:prSet/>
      <dgm:spPr/>
      <dgm:t>
        <a:bodyPr/>
        <a:lstStyle/>
        <a:p>
          <a:endParaRPr lang="ru-RU"/>
        </a:p>
      </dgm:t>
    </dgm:pt>
    <dgm:pt modelId="{907D9010-BA15-4535-9C66-B4D0C0D9A081}" type="sibTrans" cxnId="{D6B56467-4819-4ABB-8CD0-B393F32D804F}">
      <dgm:prSet/>
      <dgm:spPr/>
      <dgm:t>
        <a:bodyPr/>
        <a:lstStyle/>
        <a:p>
          <a:endParaRPr lang="ru-RU"/>
        </a:p>
      </dgm:t>
    </dgm:pt>
    <dgm:pt modelId="{C9D1503F-5191-4496-ABDE-74E632E2F60E}">
      <dgm:prSet phldrT="[Текст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Российские институты :</a:t>
          </a:r>
        </a:p>
        <a:p>
          <a:r>
            <a:rPr lang="ru-RU" sz="1400" b="0" i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ВЭБ</a:t>
          </a:r>
        </a:p>
        <a:p>
          <a:r>
            <a:rPr lang="ru-RU" sz="1400" b="0" i="1" dirty="0" smtClean="0">
              <a:solidFill>
                <a:schemeClr val="tx1"/>
              </a:solidFill>
              <a:effectLst/>
              <a:latin typeface="Tahoma" pitchFamily="34" charset="0"/>
              <a:ea typeface="+mn-ea"/>
              <a:cs typeface="+mn-cs"/>
            </a:rPr>
            <a:t>РФПИ</a:t>
          </a:r>
          <a:endParaRPr lang="ru-RU" sz="1400" b="0" i="1" dirty="0">
            <a:solidFill>
              <a:schemeClr val="tx1"/>
            </a:solidFill>
          </a:endParaRPr>
        </a:p>
      </dgm:t>
    </dgm:pt>
    <dgm:pt modelId="{22E1C51E-DDED-420B-966B-A45168685D2D}" type="parTrans" cxnId="{E1251EEC-CC15-4394-BF8F-DF558452B832}">
      <dgm:prSet/>
      <dgm:spPr/>
      <dgm:t>
        <a:bodyPr/>
        <a:lstStyle/>
        <a:p>
          <a:endParaRPr lang="ru-RU"/>
        </a:p>
      </dgm:t>
    </dgm:pt>
    <dgm:pt modelId="{E5079A9A-3A4D-45A6-96D9-F3EE30E40492}" type="sibTrans" cxnId="{E1251EEC-CC15-4394-BF8F-DF558452B832}">
      <dgm:prSet/>
      <dgm:spPr/>
      <dgm:t>
        <a:bodyPr/>
        <a:lstStyle/>
        <a:p>
          <a:endParaRPr lang="ru-RU"/>
        </a:p>
      </dgm:t>
    </dgm:pt>
    <dgm:pt modelId="{8756C4BF-F25D-4AB2-8CB0-3CC4B2902C92}" type="pres">
      <dgm:prSet presAssocID="{5D86537E-DFFE-44B2-9C58-DDF26636D4C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7D8EF80-C20B-483F-9897-7D0DF5CC8927}" type="pres">
      <dgm:prSet presAssocID="{D4E888D2-E6DB-4F7D-BFC5-970B9975D065}" presName="hierRoot1" presStyleCnt="0"/>
      <dgm:spPr/>
    </dgm:pt>
    <dgm:pt modelId="{243914FB-FAFB-445B-8A80-33A0DDEDCE40}" type="pres">
      <dgm:prSet presAssocID="{D4E888D2-E6DB-4F7D-BFC5-970B9975D065}" presName="composite" presStyleCnt="0"/>
      <dgm:spPr/>
    </dgm:pt>
    <dgm:pt modelId="{8A804E28-376F-4A86-8807-13B512C4ABD2}" type="pres">
      <dgm:prSet presAssocID="{D4E888D2-E6DB-4F7D-BFC5-970B9975D065}" presName="background" presStyleLbl="node0" presStyleIdx="0" presStyleCnt="1"/>
      <dgm:spPr/>
    </dgm:pt>
    <dgm:pt modelId="{1E130916-8B8C-417C-A9DC-B6314378B473}" type="pres">
      <dgm:prSet presAssocID="{D4E888D2-E6DB-4F7D-BFC5-970B9975D065}" presName="text" presStyleLbl="fgAcc0" presStyleIdx="0" presStyleCnt="1" custScaleX="510968" custScaleY="204432" custLinFactY="-17150" custLinFactNeighborX="-2937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99705C-7030-4552-9FA8-0BF67B263840}" type="pres">
      <dgm:prSet presAssocID="{D4E888D2-E6DB-4F7D-BFC5-970B9975D065}" presName="hierChild2" presStyleCnt="0"/>
      <dgm:spPr/>
    </dgm:pt>
    <dgm:pt modelId="{B05A0AB5-5A74-4A8E-B6E3-5CCB8D2C60A5}" type="pres">
      <dgm:prSet presAssocID="{E72358D2-F694-4494-805A-6B27E8FD185A}" presName="Name10" presStyleLbl="parChTrans1D2" presStyleIdx="0" presStyleCnt="3"/>
      <dgm:spPr/>
      <dgm:t>
        <a:bodyPr/>
        <a:lstStyle/>
        <a:p>
          <a:endParaRPr lang="ru-RU"/>
        </a:p>
      </dgm:t>
    </dgm:pt>
    <dgm:pt modelId="{895027E7-5E7B-47D0-80C8-642AFB9A6D29}" type="pres">
      <dgm:prSet presAssocID="{2BD712E6-775E-4FE4-8E27-FB5DE59EAFC0}" presName="hierRoot2" presStyleCnt="0"/>
      <dgm:spPr/>
    </dgm:pt>
    <dgm:pt modelId="{0566000A-2DA1-4DFC-A91F-54B601D7A4DD}" type="pres">
      <dgm:prSet presAssocID="{2BD712E6-775E-4FE4-8E27-FB5DE59EAFC0}" presName="composite2" presStyleCnt="0"/>
      <dgm:spPr/>
    </dgm:pt>
    <dgm:pt modelId="{B09334CC-E126-4701-8C29-CC29DBE720E7}" type="pres">
      <dgm:prSet presAssocID="{2BD712E6-775E-4FE4-8E27-FB5DE59EAFC0}" presName="background2" presStyleLbl="node2" presStyleIdx="0" presStyleCnt="3"/>
      <dgm:spPr/>
    </dgm:pt>
    <dgm:pt modelId="{8E7F2D08-0ADB-49E2-B681-3F9F5176C5CF}" type="pres">
      <dgm:prSet presAssocID="{2BD712E6-775E-4FE4-8E27-FB5DE59EAFC0}" presName="text2" presStyleLbl="fgAcc2" presStyleIdx="0" presStyleCnt="3" custScaleX="322259" custScaleY="352203" custLinFactX="-100000" custLinFactNeighborX="-144371" custLinFactNeighborY="-31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C449B3-3D62-4CB0-8C3B-3B86F2625120}" type="pres">
      <dgm:prSet presAssocID="{2BD712E6-775E-4FE4-8E27-FB5DE59EAFC0}" presName="hierChild3" presStyleCnt="0"/>
      <dgm:spPr/>
    </dgm:pt>
    <dgm:pt modelId="{6606D3A0-9B47-4CC6-B9DC-9F591EB5F75D}" type="pres">
      <dgm:prSet presAssocID="{48E99702-0507-4F54-954E-931A76FBD588}" presName="Name17" presStyleLbl="parChTrans1D3" presStyleIdx="0" presStyleCnt="2"/>
      <dgm:spPr/>
      <dgm:t>
        <a:bodyPr/>
        <a:lstStyle/>
        <a:p>
          <a:endParaRPr lang="ru-RU"/>
        </a:p>
      </dgm:t>
    </dgm:pt>
    <dgm:pt modelId="{CDB163BD-C19B-4D11-B305-54EE3F1E20A1}" type="pres">
      <dgm:prSet presAssocID="{1C303F16-BCA5-428A-A25D-0DDEBECBBA2F}" presName="hierRoot3" presStyleCnt="0"/>
      <dgm:spPr/>
    </dgm:pt>
    <dgm:pt modelId="{8A48FBAC-734B-489F-B5D7-F9C9A7692107}" type="pres">
      <dgm:prSet presAssocID="{1C303F16-BCA5-428A-A25D-0DDEBECBBA2F}" presName="composite3" presStyleCnt="0"/>
      <dgm:spPr/>
    </dgm:pt>
    <dgm:pt modelId="{34F06599-905C-49FF-A170-5A93A4CE87DF}" type="pres">
      <dgm:prSet presAssocID="{1C303F16-BCA5-428A-A25D-0DDEBECBBA2F}" presName="background3" presStyleLbl="node3" presStyleIdx="0" presStyleCnt="2"/>
      <dgm:spPr/>
    </dgm:pt>
    <dgm:pt modelId="{88653ECA-211D-4308-8B8D-9E507980971C}" type="pres">
      <dgm:prSet presAssocID="{1C303F16-BCA5-428A-A25D-0DDEBECBBA2F}" presName="text3" presStyleLbl="fgAcc3" presStyleIdx="0" presStyleCnt="2" custScaleX="316936" custScaleY="182846" custLinFactX="37049" custLinFactNeighborX="100000" custLinFactNeighborY="255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A68283-1A0E-4F4F-BCF3-295A9041062C}" type="pres">
      <dgm:prSet presAssocID="{1C303F16-BCA5-428A-A25D-0DDEBECBBA2F}" presName="hierChild4" presStyleCnt="0"/>
      <dgm:spPr/>
    </dgm:pt>
    <dgm:pt modelId="{A4EA7F09-FDD3-499F-B722-BA363D1B0BAB}" type="pres">
      <dgm:prSet presAssocID="{DD8AECAD-7E32-4D8D-A71D-4688252D33DC}" presName="Name17" presStyleLbl="parChTrans1D3" presStyleIdx="1" presStyleCnt="2"/>
      <dgm:spPr/>
      <dgm:t>
        <a:bodyPr/>
        <a:lstStyle/>
        <a:p>
          <a:endParaRPr lang="ru-RU"/>
        </a:p>
      </dgm:t>
    </dgm:pt>
    <dgm:pt modelId="{48D8C9E2-0A41-4D8C-B95E-D3F93F5928DD}" type="pres">
      <dgm:prSet presAssocID="{6B014FA5-3CD6-4129-9B1A-BE5A0F91D8FC}" presName="hierRoot3" presStyleCnt="0"/>
      <dgm:spPr/>
    </dgm:pt>
    <dgm:pt modelId="{A7E1DB04-ECEB-4CF4-ADF5-1D0C7E6C4603}" type="pres">
      <dgm:prSet presAssocID="{6B014FA5-3CD6-4129-9B1A-BE5A0F91D8FC}" presName="composite3" presStyleCnt="0"/>
      <dgm:spPr/>
    </dgm:pt>
    <dgm:pt modelId="{F14E9ED7-0A1B-4314-AFA3-33D7725EE90C}" type="pres">
      <dgm:prSet presAssocID="{6B014FA5-3CD6-4129-9B1A-BE5A0F91D8FC}" presName="background3" presStyleLbl="node3" presStyleIdx="1" presStyleCnt="2"/>
      <dgm:spPr/>
    </dgm:pt>
    <dgm:pt modelId="{C96CEBA7-A091-4A93-96E7-52F85E00221A}" type="pres">
      <dgm:prSet presAssocID="{6B014FA5-3CD6-4129-9B1A-BE5A0F91D8FC}" presName="text3" presStyleLbl="fgAcc3" presStyleIdx="1" presStyleCnt="2" custScaleX="248410" custScaleY="168147" custLinFactX="85922" custLinFactNeighborX="100000" custLinFactNeighborY="256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0130DB-3D7C-4A2D-9EFC-3F0977F80E33}" type="pres">
      <dgm:prSet presAssocID="{6B014FA5-3CD6-4129-9B1A-BE5A0F91D8FC}" presName="hierChild4" presStyleCnt="0"/>
      <dgm:spPr/>
    </dgm:pt>
    <dgm:pt modelId="{3BFCBD08-23F2-4CCE-95B5-D63BEC00F175}" type="pres">
      <dgm:prSet presAssocID="{A87911A3-E377-4C80-B423-35979DCF31B2}" presName="Name10" presStyleLbl="parChTrans1D2" presStyleIdx="1" presStyleCnt="3"/>
      <dgm:spPr/>
      <dgm:t>
        <a:bodyPr/>
        <a:lstStyle/>
        <a:p>
          <a:endParaRPr lang="ru-RU"/>
        </a:p>
      </dgm:t>
    </dgm:pt>
    <dgm:pt modelId="{D8F3C99D-D4D6-4E45-885B-CC65A545AA7F}" type="pres">
      <dgm:prSet presAssocID="{9BB1C16A-8DE6-4532-A920-1D89463834D8}" presName="hierRoot2" presStyleCnt="0"/>
      <dgm:spPr/>
    </dgm:pt>
    <dgm:pt modelId="{6B6E6450-2821-4E2D-B809-5E5C9DF0A261}" type="pres">
      <dgm:prSet presAssocID="{9BB1C16A-8DE6-4532-A920-1D89463834D8}" presName="composite2" presStyleCnt="0"/>
      <dgm:spPr/>
    </dgm:pt>
    <dgm:pt modelId="{41859199-A7F0-4042-995B-0734042E8C16}" type="pres">
      <dgm:prSet presAssocID="{9BB1C16A-8DE6-4532-A920-1D89463834D8}" presName="background2" presStyleLbl="node2" presStyleIdx="1" presStyleCnt="3"/>
      <dgm:spPr/>
    </dgm:pt>
    <dgm:pt modelId="{C0645262-AECA-47AB-80DF-20BC27910A96}" type="pres">
      <dgm:prSet presAssocID="{9BB1C16A-8DE6-4532-A920-1D89463834D8}" presName="text2" presStyleLbl="fgAcc2" presStyleIdx="1" presStyleCnt="3" custScaleX="327862" custScaleY="347422" custLinFactX="100000" custLinFactNeighborX="132844" custLinFactNeighborY="-253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C79B43-864C-490F-8351-6ABB4E940DD3}" type="pres">
      <dgm:prSet presAssocID="{9BB1C16A-8DE6-4532-A920-1D89463834D8}" presName="hierChild3" presStyleCnt="0"/>
      <dgm:spPr/>
    </dgm:pt>
    <dgm:pt modelId="{B74EC734-472A-4A49-B4B1-574378F2E281}" type="pres">
      <dgm:prSet presAssocID="{22E1C51E-DDED-420B-966B-A45168685D2D}" presName="Name10" presStyleLbl="parChTrans1D2" presStyleIdx="2" presStyleCnt="3"/>
      <dgm:spPr/>
      <dgm:t>
        <a:bodyPr/>
        <a:lstStyle/>
        <a:p>
          <a:endParaRPr lang="ru-RU"/>
        </a:p>
      </dgm:t>
    </dgm:pt>
    <dgm:pt modelId="{273E0344-86A5-423A-A10F-57E26D8ECF00}" type="pres">
      <dgm:prSet presAssocID="{C9D1503F-5191-4496-ABDE-74E632E2F60E}" presName="hierRoot2" presStyleCnt="0"/>
      <dgm:spPr/>
    </dgm:pt>
    <dgm:pt modelId="{74E71870-9678-4270-ACD4-88646D5864A7}" type="pres">
      <dgm:prSet presAssocID="{C9D1503F-5191-4496-ABDE-74E632E2F60E}" presName="composite2" presStyleCnt="0"/>
      <dgm:spPr/>
    </dgm:pt>
    <dgm:pt modelId="{0DF722CF-BBD3-4188-B4B7-27293B243CAD}" type="pres">
      <dgm:prSet presAssocID="{C9D1503F-5191-4496-ABDE-74E632E2F60E}" presName="background2" presStyleLbl="node2" presStyleIdx="2" presStyleCnt="3"/>
      <dgm:spPr/>
    </dgm:pt>
    <dgm:pt modelId="{52AEC76D-AB25-49ED-BE8D-352BEAEFD812}" type="pres">
      <dgm:prSet presAssocID="{C9D1503F-5191-4496-ABDE-74E632E2F60E}" presName="text2" presStyleLbl="fgAcc2" presStyleIdx="2" presStyleCnt="3" custScaleX="270454" custScaleY="338654" custLinFactX="-200000" custLinFactNeighborX="-237425" custLinFactNeighborY="-151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F8D117-47A2-4901-90C9-8EF91F154B25}" type="pres">
      <dgm:prSet presAssocID="{C9D1503F-5191-4496-ABDE-74E632E2F60E}" presName="hierChild3" presStyleCnt="0"/>
      <dgm:spPr/>
    </dgm:pt>
  </dgm:ptLst>
  <dgm:cxnLst>
    <dgm:cxn modelId="{CC0DCB78-E834-4ABD-8FAE-199AB8A3D4F0}" type="presOf" srcId="{22E1C51E-DDED-420B-966B-A45168685D2D}" destId="{B74EC734-472A-4A49-B4B1-574378F2E281}" srcOrd="0" destOrd="0" presId="urn:microsoft.com/office/officeart/2005/8/layout/hierarchy1"/>
    <dgm:cxn modelId="{A13343B6-4FAE-4C8C-80A4-2E7D38617E24}" type="presOf" srcId="{C9D1503F-5191-4496-ABDE-74E632E2F60E}" destId="{52AEC76D-AB25-49ED-BE8D-352BEAEFD812}" srcOrd="0" destOrd="0" presId="urn:microsoft.com/office/officeart/2005/8/layout/hierarchy1"/>
    <dgm:cxn modelId="{058A6B4A-97F3-4100-8B47-B281B0C29C3B}" type="presOf" srcId="{E72358D2-F694-4494-805A-6B27E8FD185A}" destId="{B05A0AB5-5A74-4A8E-B6E3-5CCB8D2C60A5}" srcOrd="0" destOrd="0" presId="urn:microsoft.com/office/officeart/2005/8/layout/hierarchy1"/>
    <dgm:cxn modelId="{AC16B1AF-F256-427F-BFF4-9064682CB902}" type="presOf" srcId="{5D86537E-DFFE-44B2-9C58-DDF26636D4CD}" destId="{8756C4BF-F25D-4AB2-8CB0-3CC4B2902C92}" srcOrd="0" destOrd="0" presId="urn:microsoft.com/office/officeart/2005/8/layout/hierarchy1"/>
    <dgm:cxn modelId="{062B6F1A-510A-4984-91F1-B05CE0E44D56}" type="presOf" srcId="{9BB1C16A-8DE6-4532-A920-1D89463834D8}" destId="{C0645262-AECA-47AB-80DF-20BC27910A96}" srcOrd="0" destOrd="0" presId="urn:microsoft.com/office/officeart/2005/8/layout/hierarchy1"/>
    <dgm:cxn modelId="{C3B61C7E-F393-4F5E-8625-01E807DDC72B}" type="presOf" srcId="{6B014FA5-3CD6-4129-9B1A-BE5A0F91D8FC}" destId="{C96CEBA7-A091-4A93-96E7-52F85E00221A}" srcOrd="0" destOrd="0" presId="urn:microsoft.com/office/officeart/2005/8/layout/hierarchy1"/>
    <dgm:cxn modelId="{5A5D154A-02AD-4E41-9411-18CB1151D20D}" srcId="{D4E888D2-E6DB-4F7D-BFC5-970B9975D065}" destId="{2BD712E6-775E-4FE4-8E27-FB5DE59EAFC0}" srcOrd="0" destOrd="0" parTransId="{E72358D2-F694-4494-805A-6B27E8FD185A}" sibTransId="{9085F2BE-407B-4CA3-8A60-C4643E92138D}"/>
    <dgm:cxn modelId="{ED01D9CD-9FFF-4823-997F-38CD3796E41E}" type="presOf" srcId="{D4E888D2-E6DB-4F7D-BFC5-970B9975D065}" destId="{1E130916-8B8C-417C-A9DC-B6314378B473}" srcOrd="0" destOrd="0" presId="urn:microsoft.com/office/officeart/2005/8/layout/hierarchy1"/>
    <dgm:cxn modelId="{FE96DDAA-97E7-4181-8C46-55CD9D37DB90}" srcId="{2BD712E6-775E-4FE4-8E27-FB5DE59EAFC0}" destId="{1C303F16-BCA5-428A-A25D-0DDEBECBBA2F}" srcOrd="0" destOrd="0" parTransId="{48E99702-0507-4F54-954E-931A76FBD588}" sibTransId="{7450D8DA-F9BC-4C48-AAF6-2C10E7DE0A21}"/>
    <dgm:cxn modelId="{F4A1AFAB-16DC-4E1E-8E23-DD4730031317}" type="presOf" srcId="{48E99702-0507-4F54-954E-931A76FBD588}" destId="{6606D3A0-9B47-4CC6-B9DC-9F591EB5F75D}" srcOrd="0" destOrd="0" presId="urn:microsoft.com/office/officeart/2005/8/layout/hierarchy1"/>
    <dgm:cxn modelId="{E1251EEC-CC15-4394-BF8F-DF558452B832}" srcId="{D4E888D2-E6DB-4F7D-BFC5-970B9975D065}" destId="{C9D1503F-5191-4496-ABDE-74E632E2F60E}" srcOrd="2" destOrd="0" parTransId="{22E1C51E-DDED-420B-966B-A45168685D2D}" sibTransId="{E5079A9A-3A4D-45A6-96D9-F3EE30E40492}"/>
    <dgm:cxn modelId="{63C5C63F-01F2-4747-8B86-CB7967F6F278}" srcId="{5D86537E-DFFE-44B2-9C58-DDF26636D4CD}" destId="{D4E888D2-E6DB-4F7D-BFC5-970B9975D065}" srcOrd="0" destOrd="0" parTransId="{3CBA55F1-FC78-4377-98C6-613186022D99}" sibTransId="{FDB676DF-CFB8-4078-BC21-C3B43BC779AD}"/>
    <dgm:cxn modelId="{2A810B4E-35BF-4F6A-B701-3EB67EE695F6}" type="presOf" srcId="{1C303F16-BCA5-428A-A25D-0DDEBECBBA2F}" destId="{88653ECA-211D-4308-8B8D-9E507980971C}" srcOrd="0" destOrd="0" presId="urn:microsoft.com/office/officeart/2005/8/layout/hierarchy1"/>
    <dgm:cxn modelId="{C65F41EC-C685-4238-8318-7D2592C460B4}" type="presOf" srcId="{2BD712E6-775E-4FE4-8E27-FB5DE59EAFC0}" destId="{8E7F2D08-0ADB-49E2-B681-3F9F5176C5CF}" srcOrd="0" destOrd="0" presId="urn:microsoft.com/office/officeart/2005/8/layout/hierarchy1"/>
    <dgm:cxn modelId="{D6B56467-4819-4ABB-8CD0-B393F32D804F}" srcId="{2BD712E6-775E-4FE4-8E27-FB5DE59EAFC0}" destId="{6B014FA5-3CD6-4129-9B1A-BE5A0F91D8FC}" srcOrd="1" destOrd="0" parTransId="{DD8AECAD-7E32-4D8D-A71D-4688252D33DC}" sibTransId="{907D9010-BA15-4535-9C66-B4D0C0D9A081}"/>
    <dgm:cxn modelId="{7BDA638A-401F-42CA-8678-8336FB7B47C3}" type="presOf" srcId="{DD8AECAD-7E32-4D8D-A71D-4688252D33DC}" destId="{A4EA7F09-FDD3-499F-B722-BA363D1B0BAB}" srcOrd="0" destOrd="0" presId="urn:microsoft.com/office/officeart/2005/8/layout/hierarchy1"/>
    <dgm:cxn modelId="{1CAA449E-C07E-492C-A2C0-EE7AB802BB15}" type="presOf" srcId="{A87911A3-E377-4C80-B423-35979DCF31B2}" destId="{3BFCBD08-23F2-4CCE-95B5-D63BEC00F175}" srcOrd="0" destOrd="0" presId="urn:microsoft.com/office/officeart/2005/8/layout/hierarchy1"/>
    <dgm:cxn modelId="{82B51C85-D856-4594-A9A1-EDCF51DB9819}" srcId="{D4E888D2-E6DB-4F7D-BFC5-970B9975D065}" destId="{9BB1C16A-8DE6-4532-A920-1D89463834D8}" srcOrd="1" destOrd="0" parTransId="{A87911A3-E377-4C80-B423-35979DCF31B2}" sibTransId="{E648BFCA-E5E0-47AE-94DA-C2EFD7D44356}"/>
    <dgm:cxn modelId="{90D37BD6-E87C-4F1D-BDB3-E1E77EB726F3}" type="presParOf" srcId="{8756C4BF-F25D-4AB2-8CB0-3CC4B2902C92}" destId="{D7D8EF80-C20B-483F-9897-7D0DF5CC8927}" srcOrd="0" destOrd="0" presId="urn:microsoft.com/office/officeart/2005/8/layout/hierarchy1"/>
    <dgm:cxn modelId="{24AE4655-4B01-4EF7-A6EC-4028B6263316}" type="presParOf" srcId="{D7D8EF80-C20B-483F-9897-7D0DF5CC8927}" destId="{243914FB-FAFB-445B-8A80-33A0DDEDCE40}" srcOrd="0" destOrd="0" presId="urn:microsoft.com/office/officeart/2005/8/layout/hierarchy1"/>
    <dgm:cxn modelId="{D5640C6A-4D9C-45DE-923F-2E42CD7B1889}" type="presParOf" srcId="{243914FB-FAFB-445B-8A80-33A0DDEDCE40}" destId="{8A804E28-376F-4A86-8807-13B512C4ABD2}" srcOrd="0" destOrd="0" presId="urn:microsoft.com/office/officeart/2005/8/layout/hierarchy1"/>
    <dgm:cxn modelId="{F9D0E2A5-DC17-4281-BA1F-252C60F68083}" type="presParOf" srcId="{243914FB-FAFB-445B-8A80-33A0DDEDCE40}" destId="{1E130916-8B8C-417C-A9DC-B6314378B473}" srcOrd="1" destOrd="0" presId="urn:microsoft.com/office/officeart/2005/8/layout/hierarchy1"/>
    <dgm:cxn modelId="{E623C995-9591-47A5-B0ED-746E60B639DA}" type="presParOf" srcId="{D7D8EF80-C20B-483F-9897-7D0DF5CC8927}" destId="{B299705C-7030-4552-9FA8-0BF67B263840}" srcOrd="1" destOrd="0" presId="urn:microsoft.com/office/officeart/2005/8/layout/hierarchy1"/>
    <dgm:cxn modelId="{B57DD2B9-8D8B-4BA8-BD1D-3733867B8384}" type="presParOf" srcId="{B299705C-7030-4552-9FA8-0BF67B263840}" destId="{B05A0AB5-5A74-4A8E-B6E3-5CCB8D2C60A5}" srcOrd="0" destOrd="0" presId="urn:microsoft.com/office/officeart/2005/8/layout/hierarchy1"/>
    <dgm:cxn modelId="{B9DA2F7E-B399-4E7E-8972-DFD5F7F5CC8E}" type="presParOf" srcId="{B299705C-7030-4552-9FA8-0BF67B263840}" destId="{895027E7-5E7B-47D0-80C8-642AFB9A6D29}" srcOrd="1" destOrd="0" presId="urn:microsoft.com/office/officeart/2005/8/layout/hierarchy1"/>
    <dgm:cxn modelId="{3A2D3C84-39AF-4481-AF88-96E84AC2FB8F}" type="presParOf" srcId="{895027E7-5E7B-47D0-80C8-642AFB9A6D29}" destId="{0566000A-2DA1-4DFC-A91F-54B601D7A4DD}" srcOrd="0" destOrd="0" presId="urn:microsoft.com/office/officeart/2005/8/layout/hierarchy1"/>
    <dgm:cxn modelId="{FC7F4239-1265-4BD2-B1ED-A22895AD38F3}" type="presParOf" srcId="{0566000A-2DA1-4DFC-A91F-54B601D7A4DD}" destId="{B09334CC-E126-4701-8C29-CC29DBE720E7}" srcOrd="0" destOrd="0" presId="urn:microsoft.com/office/officeart/2005/8/layout/hierarchy1"/>
    <dgm:cxn modelId="{2CAAFA91-1EC4-45FC-A239-F8F23958489C}" type="presParOf" srcId="{0566000A-2DA1-4DFC-A91F-54B601D7A4DD}" destId="{8E7F2D08-0ADB-49E2-B681-3F9F5176C5CF}" srcOrd="1" destOrd="0" presId="urn:microsoft.com/office/officeart/2005/8/layout/hierarchy1"/>
    <dgm:cxn modelId="{66C24C9A-11B8-48BA-A7A3-2F0F88225DA3}" type="presParOf" srcId="{895027E7-5E7B-47D0-80C8-642AFB9A6D29}" destId="{03C449B3-3D62-4CB0-8C3B-3B86F2625120}" srcOrd="1" destOrd="0" presId="urn:microsoft.com/office/officeart/2005/8/layout/hierarchy1"/>
    <dgm:cxn modelId="{20F907C8-1CCF-46AD-AF6B-F09205F5DBE6}" type="presParOf" srcId="{03C449B3-3D62-4CB0-8C3B-3B86F2625120}" destId="{6606D3A0-9B47-4CC6-B9DC-9F591EB5F75D}" srcOrd="0" destOrd="0" presId="urn:microsoft.com/office/officeart/2005/8/layout/hierarchy1"/>
    <dgm:cxn modelId="{580A0B5B-2679-4338-8F54-859FFBF263F7}" type="presParOf" srcId="{03C449B3-3D62-4CB0-8C3B-3B86F2625120}" destId="{CDB163BD-C19B-4D11-B305-54EE3F1E20A1}" srcOrd="1" destOrd="0" presId="urn:microsoft.com/office/officeart/2005/8/layout/hierarchy1"/>
    <dgm:cxn modelId="{4B2EA9D8-9382-46DC-9422-CD410BB79E7B}" type="presParOf" srcId="{CDB163BD-C19B-4D11-B305-54EE3F1E20A1}" destId="{8A48FBAC-734B-489F-B5D7-F9C9A7692107}" srcOrd="0" destOrd="0" presId="urn:microsoft.com/office/officeart/2005/8/layout/hierarchy1"/>
    <dgm:cxn modelId="{34FAE6CC-43DB-4A10-8608-8AFFE2C791CA}" type="presParOf" srcId="{8A48FBAC-734B-489F-B5D7-F9C9A7692107}" destId="{34F06599-905C-49FF-A170-5A93A4CE87DF}" srcOrd="0" destOrd="0" presId="urn:microsoft.com/office/officeart/2005/8/layout/hierarchy1"/>
    <dgm:cxn modelId="{2FB74816-12E0-4BEB-8F47-14BE8330228F}" type="presParOf" srcId="{8A48FBAC-734B-489F-B5D7-F9C9A7692107}" destId="{88653ECA-211D-4308-8B8D-9E507980971C}" srcOrd="1" destOrd="0" presId="urn:microsoft.com/office/officeart/2005/8/layout/hierarchy1"/>
    <dgm:cxn modelId="{62AB3FCD-2B8E-4FFF-B301-9FE6C05D74DA}" type="presParOf" srcId="{CDB163BD-C19B-4D11-B305-54EE3F1E20A1}" destId="{7EA68283-1A0E-4F4F-BCF3-295A9041062C}" srcOrd="1" destOrd="0" presId="urn:microsoft.com/office/officeart/2005/8/layout/hierarchy1"/>
    <dgm:cxn modelId="{3EF66782-5191-4569-A45F-D4C65B27C2C0}" type="presParOf" srcId="{03C449B3-3D62-4CB0-8C3B-3B86F2625120}" destId="{A4EA7F09-FDD3-499F-B722-BA363D1B0BAB}" srcOrd="2" destOrd="0" presId="urn:microsoft.com/office/officeart/2005/8/layout/hierarchy1"/>
    <dgm:cxn modelId="{E5D9F82B-96CE-465C-9E9B-A19EC2CC9F0D}" type="presParOf" srcId="{03C449B3-3D62-4CB0-8C3B-3B86F2625120}" destId="{48D8C9E2-0A41-4D8C-B95E-D3F93F5928DD}" srcOrd="3" destOrd="0" presId="urn:microsoft.com/office/officeart/2005/8/layout/hierarchy1"/>
    <dgm:cxn modelId="{D008F1BB-16E2-4247-8F15-504CA88F2C98}" type="presParOf" srcId="{48D8C9E2-0A41-4D8C-B95E-D3F93F5928DD}" destId="{A7E1DB04-ECEB-4CF4-ADF5-1D0C7E6C4603}" srcOrd="0" destOrd="0" presId="urn:microsoft.com/office/officeart/2005/8/layout/hierarchy1"/>
    <dgm:cxn modelId="{CB9CB951-6966-45DA-9B2B-36420D74BA48}" type="presParOf" srcId="{A7E1DB04-ECEB-4CF4-ADF5-1D0C7E6C4603}" destId="{F14E9ED7-0A1B-4314-AFA3-33D7725EE90C}" srcOrd="0" destOrd="0" presId="urn:microsoft.com/office/officeart/2005/8/layout/hierarchy1"/>
    <dgm:cxn modelId="{31D1699B-E748-40B6-8254-081E7989D48D}" type="presParOf" srcId="{A7E1DB04-ECEB-4CF4-ADF5-1D0C7E6C4603}" destId="{C96CEBA7-A091-4A93-96E7-52F85E00221A}" srcOrd="1" destOrd="0" presId="urn:microsoft.com/office/officeart/2005/8/layout/hierarchy1"/>
    <dgm:cxn modelId="{941182C2-04D8-4508-8ED5-AD5306F89B02}" type="presParOf" srcId="{48D8C9E2-0A41-4D8C-B95E-D3F93F5928DD}" destId="{550130DB-3D7C-4A2D-9EFC-3F0977F80E33}" srcOrd="1" destOrd="0" presId="urn:microsoft.com/office/officeart/2005/8/layout/hierarchy1"/>
    <dgm:cxn modelId="{1F21FCAE-D5C2-4880-BBBD-C3524FCAB163}" type="presParOf" srcId="{B299705C-7030-4552-9FA8-0BF67B263840}" destId="{3BFCBD08-23F2-4CCE-95B5-D63BEC00F175}" srcOrd="2" destOrd="0" presId="urn:microsoft.com/office/officeart/2005/8/layout/hierarchy1"/>
    <dgm:cxn modelId="{EDD44EF3-950D-4505-9CE6-A9DC2CDFA1E0}" type="presParOf" srcId="{B299705C-7030-4552-9FA8-0BF67B263840}" destId="{D8F3C99D-D4D6-4E45-885B-CC65A545AA7F}" srcOrd="3" destOrd="0" presId="urn:microsoft.com/office/officeart/2005/8/layout/hierarchy1"/>
    <dgm:cxn modelId="{CFC44F3E-C39F-4883-8B5B-85B44400D475}" type="presParOf" srcId="{D8F3C99D-D4D6-4E45-885B-CC65A545AA7F}" destId="{6B6E6450-2821-4E2D-B809-5E5C9DF0A261}" srcOrd="0" destOrd="0" presId="urn:microsoft.com/office/officeart/2005/8/layout/hierarchy1"/>
    <dgm:cxn modelId="{8D7FE9F2-6BDB-4B0F-8F2A-C3AE5D72E267}" type="presParOf" srcId="{6B6E6450-2821-4E2D-B809-5E5C9DF0A261}" destId="{41859199-A7F0-4042-995B-0734042E8C16}" srcOrd="0" destOrd="0" presId="urn:microsoft.com/office/officeart/2005/8/layout/hierarchy1"/>
    <dgm:cxn modelId="{0FCC62D9-3DB1-4DA5-B570-EB9097AEABD2}" type="presParOf" srcId="{6B6E6450-2821-4E2D-B809-5E5C9DF0A261}" destId="{C0645262-AECA-47AB-80DF-20BC27910A96}" srcOrd="1" destOrd="0" presId="urn:microsoft.com/office/officeart/2005/8/layout/hierarchy1"/>
    <dgm:cxn modelId="{A93E5DC4-34B6-4EC1-8470-B891D9A18A07}" type="presParOf" srcId="{D8F3C99D-D4D6-4E45-885B-CC65A545AA7F}" destId="{31C79B43-864C-490F-8351-6ABB4E940DD3}" srcOrd="1" destOrd="0" presId="urn:microsoft.com/office/officeart/2005/8/layout/hierarchy1"/>
    <dgm:cxn modelId="{C8385614-1EF9-43D3-BD82-636EF99546B4}" type="presParOf" srcId="{B299705C-7030-4552-9FA8-0BF67B263840}" destId="{B74EC734-472A-4A49-B4B1-574378F2E281}" srcOrd="4" destOrd="0" presId="urn:microsoft.com/office/officeart/2005/8/layout/hierarchy1"/>
    <dgm:cxn modelId="{18BFD950-8780-4F14-B700-DC9F722E0FD4}" type="presParOf" srcId="{B299705C-7030-4552-9FA8-0BF67B263840}" destId="{273E0344-86A5-423A-A10F-57E26D8ECF00}" srcOrd="5" destOrd="0" presId="urn:microsoft.com/office/officeart/2005/8/layout/hierarchy1"/>
    <dgm:cxn modelId="{1098FAA1-BFA8-405A-BA00-43E6087E1E63}" type="presParOf" srcId="{273E0344-86A5-423A-A10F-57E26D8ECF00}" destId="{74E71870-9678-4270-ACD4-88646D5864A7}" srcOrd="0" destOrd="0" presId="urn:microsoft.com/office/officeart/2005/8/layout/hierarchy1"/>
    <dgm:cxn modelId="{40DC5005-3D1B-408C-93EB-C5F3DC7D0F15}" type="presParOf" srcId="{74E71870-9678-4270-ACD4-88646D5864A7}" destId="{0DF722CF-BBD3-4188-B4B7-27293B243CAD}" srcOrd="0" destOrd="0" presId="urn:microsoft.com/office/officeart/2005/8/layout/hierarchy1"/>
    <dgm:cxn modelId="{310719FC-2960-4666-9F70-56C7A68F1B96}" type="presParOf" srcId="{74E71870-9678-4270-ACD4-88646D5864A7}" destId="{52AEC76D-AB25-49ED-BE8D-352BEAEFD812}" srcOrd="1" destOrd="0" presId="urn:microsoft.com/office/officeart/2005/8/layout/hierarchy1"/>
    <dgm:cxn modelId="{18AB036D-8CB2-44AC-861C-B1556CAF4B75}" type="presParOf" srcId="{273E0344-86A5-423A-A10F-57E26D8ECF00}" destId="{8BF8D117-47A2-4901-90C9-8EF91F154B2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0D6455-5615-471D-A68F-1631C5C587C4}">
      <dsp:nvSpPr>
        <dsp:cNvPr id="0" name=""/>
        <dsp:cNvSpPr/>
      </dsp:nvSpPr>
      <dsp:spPr>
        <a:xfrm>
          <a:off x="-3988357" y="-612283"/>
          <a:ext cx="4752957" cy="4752957"/>
        </a:xfrm>
        <a:prstGeom prst="blockArc">
          <a:avLst>
            <a:gd name="adj1" fmla="val 18900000"/>
            <a:gd name="adj2" fmla="val 2700000"/>
            <a:gd name="adj3" fmla="val 45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B12306-9E81-4556-859E-35683A534291}">
      <dsp:nvSpPr>
        <dsp:cNvPr id="0" name=""/>
        <dsp:cNvSpPr/>
      </dsp:nvSpPr>
      <dsp:spPr>
        <a:xfrm>
          <a:off x="286000" y="185805"/>
          <a:ext cx="4671828" cy="371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4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Горнорудная промышленность</a:t>
          </a:r>
          <a:endParaRPr lang="ru-RU" sz="1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86000" y="185805"/>
        <a:ext cx="4671828" cy="371469"/>
      </dsp:txXfrm>
    </dsp:sp>
    <dsp:sp modelId="{113E04C2-1DA2-490F-9CD7-08BE643DE518}">
      <dsp:nvSpPr>
        <dsp:cNvPr id="0" name=""/>
        <dsp:cNvSpPr/>
      </dsp:nvSpPr>
      <dsp:spPr>
        <a:xfrm>
          <a:off x="53831" y="139371"/>
          <a:ext cx="464336" cy="464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7C4C7D-886B-4416-8976-E0F091C3EC65}">
      <dsp:nvSpPr>
        <dsp:cNvPr id="0" name=""/>
        <dsp:cNvSpPr/>
      </dsp:nvSpPr>
      <dsp:spPr>
        <a:xfrm>
          <a:off x="591558" y="742938"/>
          <a:ext cx="4366270" cy="371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4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Туризм</a:t>
          </a:r>
          <a:endParaRPr lang="ru-RU" sz="1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591558" y="742938"/>
        <a:ext cx="4366270" cy="371469"/>
      </dsp:txXfrm>
    </dsp:sp>
    <dsp:sp modelId="{43050058-408E-4E4D-AB81-546722423AF1}">
      <dsp:nvSpPr>
        <dsp:cNvPr id="0" name=""/>
        <dsp:cNvSpPr/>
      </dsp:nvSpPr>
      <dsp:spPr>
        <a:xfrm>
          <a:off x="359390" y="696504"/>
          <a:ext cx="464336" cy="464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38714C-FC29-4FAE-AEE4-B13ACF045F08}">
      <dsp:nvSpPr>
        <dsp:cNvPr id="0" name=""/>
        <dsp:cNvSpPr/>
      </dsp:nvSpPr>
      <dsp:spPr>
        <a:xfrm>
          <a:off x="731283" y="1300070"/>
          <a:ext cx="4226545" cy="371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4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Агропромышленный комплекс</a:t>
          </a:r>
          <a:endParaRPr lang="ru-RU" sz="1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731283" y="1300070"/>
        <a:ext cx="4226545" cy="371469"/>
      </dsp:txXfrm>
    </dsp:sp>
    <dsp:sp modelId="{3DA96A13-E908-42A5-9C0E-01B88965414D}">
      <dsp:nvSpPr>
        <dsp:cNvPr id="0" name=""/>
        <dsp:cNvSpPr/>
      </dsp:nvSpPr>
      <dsp:spPr>
        <a:xfrm>
          <a:off x="499114" y="1253637"/>
          <a:ext cx="464336" cy="464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06EAFA-D4E9-44A5-9554-8CADBEB62DE1}">
      <dsp:nvSpPr>
        <dsp:cNvPr id="0" name=""/>
        <dsp:cNvSpPr/>
      </dsp:nvSpPr>
      <dsp:spPr>
        <a:xfrm>
          <a:off x="731283" y="1856851"/>
          <a:ext cx="4226545" cy="371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4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ЖКХ и строительство</a:t>
          </a:r>
          <a:endParaRPr lang="ru-RU" sz="1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731283" y="1856851"/>
        <a:ext cx="4226545" cy="371469"/>
      </dsp:txXfrm>
    </dsp:sp>
    <dsp:sp modelId="{E729630B-A943-4CA5-9387-A15E26CB4B7E}">
      <dsp:nvSpPr>
        <dsp:cNvPr id="0" name=""/>
        <dsp:cNvSpPr/>
      </dsp:nvSpPr>
      <dsp:spPr>
        <a:xfrm>
          <a:off x="499114" y="1810417"/>
          <a:ext cx="464336" cy="464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111ED1-440C-4301-A262-AFD1514136ED}">
      <dsp:nvSpPr>
        <dsp:cNvPr id="0" name=""/>
        <dsp:cNvSpPr/>
      </dsp:nvSpPr>
      <dsp:spPr>
        <a:xfrm>
          <a:off x="591558" y="2413983"/>
          <a:ext cx="4366270" cy="371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4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Энергетическая отрасль</a:t>
          </a:r>
          <a:endParaRPr lang="ru-RU" sz="1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591558" y="2413983"/>
        <a:ext cx="4366270" cy="371469"/>
      </dsp:txXfrm>
    </dsp:sp>
    <dsp:sp modelId="{D1CE9571-9D3B-4E7B-9F9F-6B806AB287FC}">
      <dsp:nvSpPr>
        <dsp:cNvPr id="0" name=""/>
        <dsp:cNvSpPr/>
      </dsp:nvSpPr>
      <dsp:spPr>
        <a:xfrm>
          <a:off x="359390" y="2367550"/>
          <a:ext cx="464336" cy="464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B8FADA-183B-44A4-AE08-DAEFFB9B8092}">
      <dsp:nvSpPr>
        <dsp:cNvPr id="0" name=""/>
        <dsp:cNvSpPr/>
      </dsp:nvSpPr>
      <dsp:spPr>
        <a:xfrm>
          <a:off x="286000" y="2971116"/>
          <a:ext cx="4671828" cy="371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4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Лесопромышленный комплекс</a:t>
          </a:r>
          <a:endParaRPr lang="ru-RU" sz="1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86000" y="2971116"/>
        <a:ext cx="4671828" cy="371469"/>
      </dsp:txXfrm>
    </dsp:sp>
    <dsp:sp modelId="{7A40846F-A8CE-4C86-99DF-C5FC121EA0F2}">
      <dsp:nvSpPr>
        <dsp:cNvPr id="0" name=""/>
        <dsp:cNvSpPr/>
      </dsp:nvSpPr>
      <dsp:spPr>
        <a:xfrm>
          <a:off x="53831" y="2924683"/>
          <a:ext cx="464336" cy="464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F646F5-E0BA-4B4F-8686-D3A5DC3007CB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68D8D-7CEF-41E3-BB94-E75EB05DB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8437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7C322-9955-4762-B265-5D5A33F1F49B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472DC-1D99-42E7-8920-E649F8C804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3347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472DC-1D99-42E7-8920-E649F8C804BC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7583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4157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8762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636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7117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667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295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4246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5418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1207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9212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8504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accent1">
                <a:tint val="66000"/>
                <a:satMod val="160000"/>
              </a:schemeClr>
            </a:gs>
            <a:gs pos="94000">
              <a:schemeClr val="accent1">
                <a:tint val="44500"/>
                <a:satMod val="160000"/>
              </a:schemeClr>
            </a:gs>
            <a:gs pos="13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itchFamily="34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itchFamily="34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6526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microsoft.com/office/2007/relationships/hdphoto" Target="../media/hdphoto12.wdp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3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7.wdp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5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3.png"/><Relationship Id="rId4" Type="http://schemas.microsoft.com/office/2007/relationships/hdphoto" Target="../media/hdphoto19.wdp"/><Relationship Id="rId9" Type="http://schemas.microsoft.com/office/2007/relationships/diagramDrawing" Target="../diagrams/drawing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microsoft.com/office/2007/relationships/hdphoto" Target="../media/hdphoto20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1.wdp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microsoft.com/office/2007/relationships/hdphoto" Target="../media/hdphoto22.wdp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microsoft.com/office/2007/relationships/hdphoto" Target="../media/hdphoto24.wdp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6.wdp"/><Relationship Id="rId4" Type="http://schemas.openxmlformats.org/officeDocument/2006/relationships/image" Target="../media/image3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microsoft.com/office/2007/relationships/hdphoto" Target="../media/hdphoto27.wdp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microsoft.com/office/2007/relationships/hdphoto" Target="../media/hdphoto4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microsoft.com/office/2007/relationships/hdphoto" Target="../media/hdphoto7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6525344"/>
            <a:ext cx="7128792" cy="260648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Корпорация развития Камчатского края – от идеи к решению!</a:t>
            </a:r>
            <a:endParaRPr lang="ru-RU" sz="1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ahoma" pitchFamily="34" charset="0"/>
            </a:endParaRPr>
          </a:p>
          <a:p>
            <a:endParaRPr lang="ru-RU" sz="1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601787" y="3137218"/>
            <a:ext cx="5940425" cy="5835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1100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endParaRPr lang="ru-RU" sz="1100" dirty="0">
              <a:solidFill>
                <a:prstClr val="black"/>
              </a:solidFill>
              <a:latin typeface="Calibri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2592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0" y="2420888"/>
            <a:ext cx="9144000" cy="1872208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Стратегия </a:t>
            </a:r>
            <a:endParaRPr lang="ru-RU" sz="3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sz="30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ОАО «Корпорация развития </a:t>
            </a:r>
            <a:endParaRPr lang="ru-RU" sz="3000" b="1" dirty="0" smtClean="0">
              <a:ln w="5271" cap="flat" cmpd="sng" algn="ctr">
                <a:solidFill>
                  <a:srgbClr val="4579B8"/>
                </a:solidFill>
                <a:prstDash val="solid"/>
                <a:round/>
              </a:ln>
              <a:gradFill>
                <a:gsLst>
                  <a:gs pos="0">
                    <a:srgbClr val="BED3F9"/>
                  </a:gs>
                  <a:gs pos="9000">
                    <a:srgbClr val="9EC1FF"/>
                  </a:gs>
                  <a:gs pos="50000">
                    <a:srgbClr val="003692"/>
                  </a:gs>
                  <a:gs pos="79000">
                    <a:srgbClr val="9EC1FF"/>
                  </a:gs>
                  <a:gs pos="100000">
                    <a:srgbClr val="BED3F9"/>
                  </a:gs>
                </a:gsLst>
                <a:lin ang="5400000" scaled="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sz="30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Камчатского </a:t>
            </a:r>
            <a:r>
              <a:rPr lang="ru-RU" sz="30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края</a:t>
            </a:r>
            <a:r>
              <a:rPr lang="ru-RU" sz="30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» до 2020 года</a:t>
            </a:r>
            <a:endParaRPr lang="ru-RU" sz="3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32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4125"/>
                    </a14:imgEffect>
                    <a14:imgEffect>
                      <a14:saturation sat="4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24745"/>
            <a:ext cx="5436096" cy="5733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8064896" cy="1296144"/>
          </a:xfrm>
          <a:blipFill dpi="0" rotWithShape="1">
            <a:blip r:embed="rId4" cstate="print">
              <a:alphaModFix amt="99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lnSpc>
                <a:spcPct val="114000"/>
              </a:lnSpc>
              <a:buNone/>
            </a:pPr>
            <a:r>
              <a:rPr lang="ru-RU" sz="1800" b="1" i="1" dirty="0" smtClean="0">
                <a:solidFill>
                  <a:schemeClr val="accent2"/>
                </a:solidFill>
                <a:latin typeface="Tahoma" pitchFamily="34" charset="0"/>
              </a:rPr>
              <a:t>Миссия</a:t>
            </a:r>
            <a:r>
              <a:rPr lang="ru-RU" sz="1800" b="1" i="1" dirty="0" smtClean="0">
                <a:solidFill>
                  <a:schemeClr val="dk1"/>
                </a:solidFill>
                <a:latin typeface="Tahoma" pitchFamily="34" charset="0"/>
              </a:rPr>
              <a:t> </a:t>
            </a:r>
            <a:r>
              <a:rPr lang="ru-RU" sz="1800" b="1" dirty="0" smtClean="0">
                <a:solidFill>
                  <a:schemeClr val="dk1"/>
                </a:solidFill>
                <a:latin typeface="Tahoma" pitchFamily="34" charset="0"/>
              </a:rPr>
              <a:t>–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</a:rPr>
              <a:t>создание условий для роста и стимулирования конкурентоспособности экономики региона за счет развития инвестиционной деятельности и продвижения имиджа </a:t>
            </a:r>
            <a:r>
              <a:rPr lang="ru-RU" sz="1800" b="1" dirty="0">
                <a:solidFill>
                  <a:schemeClr val="dk1"/>
                </a:solidFill>
                <a:latin typeface="Tahoma" pitchFamily="34" charset="0"/>
              </a:rPr>
              <a:t>Камчатского края.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</a:rPr>
              <a:t>Миссия Корпорации</a:t>
            </a:r>
            <a:endParaRPr lang="ru-RU" sz="3600" dirty="0">
              <a:latin typeface="Tahom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74918736"/>
              </p:ext>
            </p:extLst>
          </p:nvPr>
        </p:nvGraphicFramePr>
        <p:xfrm>
          <a:off x="791580" y="2636912"/>
          <a:ext cx="8028892" cy="3888431"/>
        </p:xfrm>
        <a:graphic>
          <a:graphicData uri="http://schemas.openxmlformats.org/drawingml/2006/table">
            <a:tbl>
              <a:tblPr firstRow="1" firstCol="1" bandRow="1"/>
              <a:tblGrid>
                <a:gridCol w="4140460"/>
                <a:gridCol w="3888432"/>
              </a:tblGrid>
              <a:tr h="59624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Приоритетные для КРКК </a:t>
                      </a:r>
                      <a:endParaRPr lang="ru-RU" sz="14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indent="450215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темы</a:t>
                      </a:r>
                      <a:endParaRPr lang="ru-RU" sz="14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Неприоритетные для КРКК </a:t>
                      </a:r>
                      <a:endParaRPr lang="ru-RU" sz="14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indent="450215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темы</a:t>
                      </a:r>
                      <a:endParaRPr lang="ru-RU" sz="14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626251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проекты, требующие привлечения инвесторов 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Плановые проекты естественных монополий (кроме ЖКХ)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88000"/>
                      </a:schemeClr>
                    </a:solidFill>
                  </a:tcPr>
                </a:tc>
              </a:tr>
              <a:tr h="1043019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Крупные и средние по масштабу инвестиционные проекты внешних и внутренних инвесторов, требующие инфраструктурной, административной, маркетинговой или финансовой поддержки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Проекты успешных компаний, не требующие активной государственной поддержки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85000"/>
                      </a:schemeClr>
                    </a:solidFill>
                  </a:tcPr>
                </a:tc>
              </a:tr>
              <a:tr h="968900">
                <a:tc>
                  <a:txBody>
                    <a:bodyPr/>
                    <a:lstStyle/>
                    <a:p>
                      <a:pPr marL="0" indent="22225" algn="ctr" defTabSz="914400" rtl="0" eaLnBrk="1" latinLnBrk="0" hangingPunct="1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Инфраструктурные проекты для малого и среднего бизнеса (индустриальные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парки,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агропромышленные парки, другие подготовленные площадки для коллективного пользования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9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2225" algn="ctr" defTabSz="914400" rtl="0" eaLnBrk="1" latinLnBrk="0" hangingPunct="1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Одиночные проекты малого бизнеса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94000"/>
                      </a:schemeClr>
                    </a:solidFill>
                  </a:tcPr>
                </a:tc>
              </a:tr>
              <a:tr h="310657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«Проектное» привлечение федеральных средств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«Нормативное» привлечение федеральных средств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85000"/>
                      </a:schemeClr>
                    </a:solidFill>
                  </a:tcPr>
                </a:tc>
              </a:tr>
              <a:tr h="34335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Проекты ГЧП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9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Чисто бюджетные плановые инвестиции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94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06198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4625"/>
                    </a14:imgEffect>
                    <a14:imgEffect>
                      <a14:saturation sat="110000"/>
                    </a14:imgEffect>
                    <a14:imgEffect>
                      <a14:brightnessContrast bright="2000" contrast="-6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604" y="1829748"/>
            <a:ext cx="4462991" cy="40475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276872"/>
            <a:ext cx="5760640" cy="3960440"/>
          </a:xfrm>
          <a:gradFill flip="none" rotWithShape="1">
            <a:gsLst>
              <a:gs pos="78000">
                <a:schemeClr val="accent1">
                  <a:tint val="44500"/>
                  <a:satMod val="160000"/>
                  <a:alpha val="25000"/>
                </a:schemeClr>
              </a:gs>
              <a:gs pos="0">
                <a:schemeClr val="accent1">
                  <a:tint val="23500"/>
                  <a:satMod val="160000"/>
                  <a:alpha val="69000"/>
                </a:schemeClr>
              </a:gs>
            </a:gsLst>
            <a:lin ang="10800000" scaled="1"/>
            <a:tileRect/>
          </a:gradFill>
          <a:ln w="28575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lvl="0" indent="-514350">
              <a:spcBef>
                <a:spcPts val="60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Стимулирование инвестиционной деятельности</a:t>
            </a:r>
            <a:r>
              <a:rPr lang="ru-RU" sz="1600" dirty="0" smtClean="0">
                <a:latin typeface="Tahoma" pitchFamily="34" charset="0"/>
              </a:rPr>
              <a:t>, способствующей повышению уровня социально-экономического развития региона.</a:t>
            </a:r>
          </a:p>
          <a:p>
            <a:pPr marL="514350" lvl="0" indent="-514350">
              <a:spcBef>
                <a:spcPts val="60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Формирование</a:t>
            </a:r>
            <a:r>
              <a:rPr lang="ru-RU" sz="1600" dirty="0" smtClean="0">
                <a:latin typeface="Tahoma" pitchFamily="34" charset="0"/>
              </a:rPr>
              <a:t> и инфраструктурное </a:t>
            </a: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обеспечение</a:t>
            </a:r>
            <a:r>
              <a:rPr lang="ru-RU" sz="1600" dirty="0" smtClean="0">
                <a:latin typeface="Tahoma" pitchFamily="34" charset="0"/>
              </a:rPr>
              <a:t> </a:t>
            </a: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инвестиционных</a:t>
            </a:r>
            <a:r>
              <a:rPr lang="ru-RU" sz="1600" dirty="0" smtClean="0">
                <a:latin typeface="Tahoma" pitchFamily="34" charset="0"/>
              </a:rPr>
              <a:t> </a:t>
            </a: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площадок</a:t>
            </a:r>
            <a:r>
              <a:rPr lang="ru-RU" sz="1600" dirty="0" smtClean="0">
                <a:latin typeface="Tahoma" pitchFamily="34" charset="0"/>
              </a:rPr>
              <a:t>, включая индустриальные и агропромышленные парки.</a:t>
            </a:r>
          </a:p>
          <a:p>
            <a:pPr marL="514350" lvl="0" indent="-514350">
              <a:spcBef>
                <a:spcPts val="60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Содействие</a:t>
            </a:r>
            <a:r>
              <a:rPr lang="ru-RU" sz="1600" dirty="0" smtClean="0">
                <a:latin typeface="Tahoma" pitchFamily="34" charset="0"/>
              </a:rPr>
              <a:t> </a:t>
            </a: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диверсификации</a:t>
            </a:r>
            <a:r>
              <a:rPr lang="ru-RU" sz="1600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ru-RU" sz="1600" dirty="0" smtClean="0">
                <a:latin typeface="Tahoma" pitchFamily="34" charset="0"/>
              </a:rPr>
              <a:t>и </a:t>
            </a: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росту</a:t>
            </a:r>
            <a:r>
              <a:rPr lang="ru-RU" sz="1600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ru-RU" sz="1600" dirty="0" smtClean="0">
                <a:latin typeface="Tahoma" pitchFamily="34" charset="0"/>
              </a:rPr>
              <a:t>конкурентоспособности </a:t>
            </a: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экономики</a:t>
            </a:r>
            <a:r>
              <a:rPr lang="ru-RU" sz="1600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ru-RU" sz="1600" dirty="0" smtClean="0">
                <a:latin typeface="Tahoma" pitchFamily="34" charset="0"/>
              </a:rPr>
              <a:t>региона.</a:t>
            </a:r>
          </a:p>
          <a:p>
            <a:pPr marL="514350" lvl="0" indent="-514350">
              <a:spcBef>
                <a:spcPts val="60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Формирование</a:t>
            </a:r>
            <a:r>
              <a:rPr lang="ru-RU" sz="1600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ru-RU" sz="1600" dirty="0" smtClean="0">
                <a:latin typeface="Tahoma" pitchFamily="34" charset="0"/>
              </a:rPr>
              <a:t>и продвижение </a:t>
            </a:r>
            <a:r>
              <a:rPr lang="ru-RU" sz="1600" b="1" i="1" dirty="0" smtClean="0">
                <a:solidFill>
                  <a:schemeClr val="accent2"/>
                </a:solidFill>
                <a:latin typeface="Tahoma" pitchFamily="34" charset="0"/>
              </a:rPr>
              <a:t>имиджа</a:t>
            </a:r>
            <a:r>
              <a:rPr lang="ru-RU" sz="1600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ru-RU" sz="1600" dirty="0" smtClean="0">
                <a:latin typeface="Tahoma" pitchFamily="34" charset="0"/>
              </a:rPr>
              <a:t>Камчатского края.</a:t>
            </a:r>
            <a:endParaRPr lang="ru-RU" sz="1600" dirty="0">
              <a:latin typeface="Tahoma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prstClr val="black"/>
                </a:solidFill>
                <a:latin typeface="Tahoma" pitchFamily="34" charset="0"/>
              </a:rPr>
              <a:t>Основные цели КРКК</a:t>
            </a:r>
            <a:endParaRPr lang="ru-RU" sz="3600" dirty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7504" y="1342509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Цели Корпорации развития Камчатского края формируются исходя из периода, на который разработана настоящая Стратегия (до 2020 года).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116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804248" y="1916832"/>
            <a:ext cx="2339752" cy="4941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prstClr val="black"/>
                </a:solidFill>
                <a:latin typeface="Tahoma" pitchFamily="34" charset="0"/>
              </a:rPr>
              <a:t>Взаимодействие КРКК с органами власти Камчатского края</a:t>
            </a:r>
            <a:endParaRPr lang="ru-RU" sz="3600" dirty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5436096" y="6669360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35696" y="1268760"/>
            <a:ext cx="2304256" cy="504056"/>
          </a:xfrm>
          <a:prstGeom prst="roundRect">
            <a:avLst>
              <a:gd name="adj" fmla="val 30205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cs typeface="Tahoma" pitchFamily="34" charset="0"/>
              </a:rPr>
              <a:t>Губернатор</a:t>
            </a:r>
            <a:endParaRPr lang="ru-RU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76256" y="2204864"/>
            <a:ext cx="2267744" cy="1152128"/>
          </a:xfrm>
          <a:prstGeom prst="roundRect">
            <a:avLst>
              <a:gd name="adj" fmla="val 1847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ahoma" pitchFamily="34" charset="0"/>
                <a:cs typeface="Tahoma" pitchFamily="34" charset="0"/>
              </a:rPr>
              <a:t>Министерство экономического развития, предпринимательства и торговли</a:t>
            </a:r>
            <a:endParaRPr lang="ru-RU" sz="13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5536" y="4653136"/>
            <a:ext cx="3096344" cy="1656184"/>
          </a:xfrm>
          <a:prstGeom prst="roundRect">
            <a:avLst>
              <a:gd name="adj" fmla="val 18974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Tahoma" pitchFamily="34" charset="0"/>
                <a:cs typeface="Tahoma" pitchFamily="34" charset="0"/>
              </a:rPr>
              <a:t>Корпорация развития Камчатского края</a:t>
            </a:r>
            <a:endParaRPr lang="ru-RU" sz="17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0" y="1772816"/>
            <a:ext cx="1619672" cy="864096"/>
          </a:xfrm>
          <a:prstGeom prst="roundRect">
            <a:avLst>
              <a:gd name="adj" fmla="val 2388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itchFamily="34" charset="0"/>
                <a:cs typeface="Tahoma" pitchFamily="34" charset="0"/>
              </a:rPr>
              <a:t>Совет директоров КРКК</a:t>
            </a:r>
            <a:endParaRPr lang="ru-RU" sz="1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76256" y="4077072"/>
            <a:ext cx="2267744" cy="864096"/>
          </a:xfrm>
          <a:prstGeom prst="roundRect">
            <a:avLst>
              <a:gd name="adj" fmla="val 1847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ahoma" pitchFamily="34" charset="0"/>
                <a:cs typeface="Tahoma" pitchFamily="34" charset="0"/>
              </a:rPr>
              <a:t>Отраслевые министерства и ведомства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76256" y="6237312"/>
            <a:ext cx="2267744" cy="504056"/>
          </a:xfrm>
          <a:prstGeom prst="roundRect">
            <a:avLst>
              <a:gd name="adj" fmla="val 1847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ahoma" pitchFamily="34" charset="0"/>
                <a:cs typeface="Tahoma" pitchFamily="34" charset="0"/>
              </a:rPr>
              <a:t>Министерство финансов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76256" y="5301208"/>
            <a:ext cx="2267744" cy="792088"/>
          </a:xfrm>
          <a:prstGeom prst="roundRect">
            <a:avLst>
              <a:gd name="adj" fmla="val 1847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ahoma" pitchFamily="34" charset="0"/>
                <a:cs typeface="Tahoma" pitchFamily="34" charset="0"/>
              </a:rPr>
              <a:t>Министерство имущественных и земельных отношений</a:t>
            </a:r>
          </a:p>
        </p:txBody>
      </p:sp>
      <p:cxnSp>
        <p:nvCxnSpPr>
          <p:cNvPr id="21" name="Shape 20"/>
          <p:cNvCxnSpPr>
            <a:stCxn id="10" idx="1"/>
            <a:endCxn id="16" idx="0"/>
          </p:cNvCxnSpPr>
          <p:nvPr/>
        </p:nvCxnSpPr>
        <p:spPr>
          <a:xfrm rot="10800000" flipV="1">
            <a:off x="809836" y="1520788"/>
            <a:ext cx="1025860" cy="252028"/>
          </a:xfrm>
          <a:prstGeom prst="bentConnector2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hape 23"/>
          <p:cNvCxnSpPr>
            <a:stCxn id="10" idx="3"/>
            <a:endCxn id="25" idx="0"/>
          </p:cNvCxnSpPr>
          <p:nvPr/>
        </p:nvCxnSpPr>
        <p:spPr>
          <a:xfrm>
            <a:off x="4139952" y="1520788"/>
            <a:ext cx="3834172" cy="396044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stCxn id="16" idx="2"/>
            <a:endCxn id="15" idx="0"/>
          </p:cNvCxnSpPr>
          <p:nvPr/>
        </p:nvCxnSpPr>
        <p:spPr>
          <a:xfrm rot="16200000" flipH="1">
            <a:off x="368660" y="3078088"/>
            <a:ext cx="2016224" cy="1133872"/>
          </a:xfrm>
          <a:prstGeom prst="bentConnector3">
            <a:avLst>
              <a:gd name="adj1" fmla="val 91291"/>
            </a:avLst>
          </a:prstGeom>
          <a:ln w="381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0" y="2852936"/>
            <a:ext cx="1619672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утверждение стратегии КРКК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согласование годового бюджета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отчетность КРКК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одобрение крупных сделок</a:t>
            </a:r>
            <a:endParaRPr lang="ru-RU" sz="12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37" name="Соединительная линия уступом 36"/>
          <p:cNvCxnSpPr>
            <a:stCxn id="19" idx="1"/>
            <a:endCxn id="15" idx="3"/>
          </p:cNvCxnSpPr>
          <p:nvPr/>
        </p:nvCxnSpPr>
        <p:spPr>
          <a:xfrm rot="10800000">
            <a:off x="3491880" y="5481228"/>
            <a:ext cx="3384376" cy="216024"/>
          </a:xfrm>
          <a:prstGeom prst="bentConnector3">
            <a:avLst>
              <a:gd name="adj1" fmla="val 94358"/>
            </a:avLst>
          </a:prstGeom>
          <a:ln w="381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>
            <a:stCxn id="17" idx="1"/>
            <a:endCxn id="15" idx="3"/>
          </p:cNvCxnSpPr>
          <p:nvPr/>
        </p:nvCxnSpPr>
        <p:spPr>
          <a:xfrm rot="10800000" flipV="1">
            <a:off x="3491880" y="4509120"/>
            <a:ext cx="3384376" cy="972108"/>
          </a:xfrm>
          <a:prstGeom prst="bentConnector3">
            <a:avLst>
              <a:gd name="adj1" fmla="val 94358"/>
            </a:avLst>
          </a:prstGeom>
          <a:ln w="381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>
            <a:stCxn id="14" idx="1"/>
            <a:endCxn id="15" idx="3"/>
          </p:cNvCxnSpPr>
          <p:nvPr/>
        </p:nvCxnSpPr>
        <p:spPr>
          <a:xfrm rot="10800000" flipV="1">
            <a:off x="3491880" y="2780928"/>
            <a:ext cx="3384376" cy="2700300"/>
          </a:xfrm>
          <a:prstGeom prst="bentConnector3">
            <a:avLst>
              <a:gd name="adj1" fmla="val 94358"/>
            </a:avLst>
          </a:prstGeom>
          <a:ln w="381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ная линия уступом 39"/>
          <p:cNvCxnSpPr>
            <a:stCxn id="10" idx="2"/>
            <a:endCxn id="15" idx="0"/>
          </p:cNvCxnSpPr>
          <p:nvPr/>
        </p:nvCxnSpPr>
        <p:spPr>
          <a:xfrm rot="5400000">
            <a:off x="1025606" y="2690918"/>
            <a:ext cx="2880320" cy="1044116"/>
          </a:xfrm>
          <a:prstGeom prst="bentConnector3">
            <a:avLst>
              <a:gd name="adj1" fmla="val 94066"/>
            </a:avLst>
          </a:prstGeom>
          <a:ln w="381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1944216" y="2276872"/>
            <a:ext cx="1619672" cy="20162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определение приоритетов работы КРКК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согласование ключевых решений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уточнение распределения функций между КРКК и органами власти</a:t>
            </a:r>
            <a:endParaRPr lang="ru-RU" sz="12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56" name="Соединительная линия уступом 55"/>
          <p:cNvCxnSpPr>
            <a:stCxn id="18" idx="1"/>
            <a:endCxn id="15" idx="3"/>
          </p:cNvCxnSpPr>
          <p:nvPr/>
        </p:nvCxnSpPr>
        <p:spPr>
          <a:xfrm rot="10800000">
            <a:off x="3491880" y="5481228"/>
            <a:ext cx="3384376" cy="1008112"/>
          </a:xfrm>
          <a:prstGeom prst="bentConnector3">
            <a:avLst>
              <a:gd name="adj1" fmla="val 94358"/>
            </a:avLst>
          </a:prstGeom>
          <a:ln w="381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3779912" y="1916832"/>
            <a:ext cx="2880320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выбор приоритетных проектов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распределение ролей по работе с федеральными инструментами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гос.поддержка</a:t>
            </a: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инвест.проектов</a:t>
            </a:r>
            <a:endParaRPr lang="en-US" sz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запуск проектов ГЧП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взаимодействие в рамках сопровождения </a:t>
            </a:r>
            <a:r>
              <a:rPr lang="ru-RU" sz="12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инвест.проектов</a:t>
            </a:r>
            <a:endParaRPr lang="ru-RU" sz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координация </a:t>
            </a:r>
            <a:r>
              <a:rPr lang="ru-RU" sz="12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конгрессно-выставочной</a:t>
            </a: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рекламной работы</a:t>
            </a:r>
            <a:endParaRPr lang="ru-RU" sz="12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779912" y="3717032"/>
            <a:ext cx="2880320" cy="1440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подбор отраслевых проектов для КРКК и согласование роли Корпорации в их реализации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информационный обмен по отраслевым проектам (наработки, исходные данные, интересанты и пр.)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включение в отраслевые программы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3779912" y="5229200"/>
            <a:ext cx="2880320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решение земельных вопросов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внесение государственного имущества в капитал КРКК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проведение дополнительных эмиссий КРКК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3779912" y="6237312"/>
            <a:ext cx="2880320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вопросы дополнительных бюджетных инвестиций в КРКК</a:t>
            </a:r>
          </a:p>
        </p:txBody>
      </p:sp>
    </p:spTree>
    <p:extLst>
      <p:ext uri="{BB962C8B-B14F-4D97-AF65-F5344CB8AC3E}">
        <p14:creationId xmlns="" xmlns:p14="http://schemas.microsoft.com/office/powerpoint/2010/main" val="31592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prstClr val="black"/>
                </a:solidFill>
                <a:latin typeface="Tahoma" pitchFamily="34" charset="0"/>
              </a:rPr>
              <a:t>Основные шаги для организации эффективного взаимодействия</a:t>
            </a:r>
            <a:endParaRPr lang="ru-RU" sz="3600" dirty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Объект 4"/>
          <p:cNvSpPr txBox="1">
            <a:spLocks/>
          </p:cNvSpPr>
          <p:nvPr/>
        </p:nvSpPr>
        <p:spPr>
          <a:xfrm>
            <a:off x="5436096" y="6669360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0" y="1301877"/>
          <a:ext cx="9144000" cy="5223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2040"/>
                <a:gridCol w="4211960"/>
              </a:tblGrid>
              <a:tr h="7429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Со стороны Корпорации развития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Со стороны региональных министерств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4290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Активное и конструктивное экспертное участие представителей Корпорации в профильных совещаниях, рабочих группах, советах и т.д.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Регулярное приглашение представителей Корпорации для участия в профильных совещаниях, рабочих группах, советах и т.д.</a:t>
                      </a:r>
                    </a:p>
                  </a:txBody>
                  <a:tcPr/>
                </a:tc>
              </a:tr>
              <a:tr h="74290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Приглашение</a:t>
                      </a:r>
                      <a:r>
                        <a:rPr lang="ru-RU" baseline="0" dirty="0" smtClean="0">
                          <a:latin typeface="Tahoma" pitchFamily="34" charset="0"/>
                          <a:cs typeface="Tahoma" pitchFamily="34" charset="0"/>
                        </a:rPr>
                        <a:t> представителей региональных министерств для участия в ключевых переговорах с потенциальными инвесторами, в презентациях, визитах и т.д.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Оперативное (внеочередное) предоставление информации по запросам Корпорации</a:t>
                      </a:r>
                      <a:r>
                        <a:rPr lang="ru-RU" baseline="0" dirty="0" smtClean="0">
                          <a:latin typeface="Tahoma" pitchFamily="34" charset="0"/>
                          <a:cs typeface="Tahoma" pitchFamily="34" charset="0"/>
                        </a:rPr>
                        <a:t> в рамках ее сферы деятельности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4290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Согласование с региональными министерствами приоритетных проектов и роли Корпорации в них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Включение проектов Корпорации в отраслевые программы Камчатского края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4290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Выполнение за счет ресурсов Корпорации отраслевых исследований во</a:t>
                      </a:r>
                      <a:r>
                        <a:rPr lang="ru-RU" baseline="0" dirty="0" smtClean="0">
                          <a:latin typeface="Tahoma" pitchFamily="34" charset="0"/>
                          <a:cs typeface="Tahoma" pitchFamily="34" charset="0"/>
                        </a:rPr>
                        <a:t> взаимодействии с соответствующими региональными министерствами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Содействие в оперативном</a:t>
                      </a:r>
                      <a:r>
                        <a:rPr lang="ru-RU" baseline="0" dirty="0" smtClean="0">
                          <a:latin typeface="Tahoma" pitchFamily="34" charset="0"/>
                          <a:cs typeface="Tahoma" pitchFamily="34" charset="0"/>
                        </a:rPr>
                        <a:t> решении административных вопросов по проектам Корпорации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592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o6oi.ru/main.php/53023-4/wallpapers_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6484"/>
          <a:stretch/>
        </p:blipFill>
        <p:spPr bwMode="auto">
          <a:xfrm>
            <a:off x="827584" y="3999731"/>
            <a:ext cx="7620000" cy="2840335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861343" y="2510894"/>
            <a:ext cx="1406401" cy="50420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Работа с проектами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Tahoma" pitchFamily="34" charset="0"/>
              </a:rPr>
              <a:t>Деятельность Корпорации делится на </a:t>
            </a:r>
            <a:r>
              <a:rPr lang="ru-RU" sz="2400" dirty="0" smtClean="0">
                <a:latin typeface="Tahoma" pitchFamily="34" charset="0"/>
              </a:rPr>
              <a:t>проектную, процессную и стратегическую</a:t>
            </a:r>
            <a:endParaRPr lang="ru-RU" sz="2400" dirty="0">
              <a:latin typeface="Tahoma" pitchFamily="34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179512" y="2510748"/>
            <a:ext cx="537815" cy="50420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Улыбающееся лицо 6"/>
          <p:cNvSpPr/>
          <p:nvPr/>
        </p:nvSpPr>
        <p:spPr>
          <a:xfrm>
            <a:off x="2483768" y="2516127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31840" y="2511618"/>
            <a:ext cx="1476164" cy="50420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Работа с инвесторами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271" y="3230974"/>
            <a:ext cx="2126481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имеющихся инвестиционных проектов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Выявление и проработка новых проектных идей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Лоббирование интересов региона и инвесторов</a:t>
            </a:r>
            <a:endParaRPr lang="ru-RU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3303852"/>
            <a:ext cx="215381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информационной открытости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Обработка входящих запросов и сопровождение инвесторов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Гео-информационная система</a:t>
            </a:r>
            <a:endParaRPr lang="ru-RU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Выгнутая вниз стрелка 10"/>
          <p:cNvSpPr/>
          <p:nvPr/>
        </p:nvSpPr>
        <p:spPr>
          <a:xfrm>
            <a:off x="5459574" y="2884927"/>
            <a:ext cx="468051" cy="28153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низ стрелка 11"/>
          <p:cNvSpPr/>
          <p:nvPr/>
        </p:nvSpPr>
        <p:spPr>
          <a:xfrm rot="10800000">
            <a:off x="5423570" y="2518391"/>
            <a:ext cx="468051" cy="28153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1641" y="2420888"/>
            <a:ext cx="2172767" cy="78422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повседневной работы Корпорации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2080" y="3302982"/>
            <a:ext cx="36129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Отслеживание эффективности функционирования Корпорации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и развитие кадров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Ведение базы знаний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и продвижение имиджа Камчатки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Мониторинг возможностей привлечения федеральных инструментов финансирования</a:t>
            </a:r>
            <a:endParaRPr lang="ru-RU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1412776"/>
            <a:ext cx="3780420" cy="78422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Проектная деятельность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Рисунок 15" descr="\\pm0022\rupdata$\Shutova\Рабочий стол\logo_korporaciya_razvitiya_kamchatskogo_kraya4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292080" y="1412776"/>
            <a:ext cx="3456384" cy="78422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Процессная деятельность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253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o6oi.ru/main.php/53023-4/wallpapers_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6484"/>
          <a:stretch/>
        </p:blipFill>
        <p:spPr bwMode="auto">
          <a:xfrm>
            <a:off x="827584" y="3999731"/>
            <a:ext cx="7620000" cy="2840335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Tahoma" pitchFamily="34" charset="0"/>
              </a:rPr>
              <a:t>Деятельность Корпорации делится на </a:t>
            </a:r>
            <a:r>
              <a:rPr lang="ru-RU" sz="2400" dirty="0" smtClean="0">
                <a:latin typeface="Tahoma" pitchFamily="34" charset="0"/>
              </a:rPr>
              <a:t>проектную, процессную и стратегическую</a:t>
            </a:r>
            <a:endParaRPr lang="ru-RU" sz="2400" dirty="0">
              <a:latin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3025402"/>
            <a:ext cx="358352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Кластерная политика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Особые экономические зоны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Индустриальные парки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Внедрение регионального инвестиционного стандарта Агентства стратегических инициатив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Партнерство с корпорациями развитиями других регионов</a:t>
            </a:r>
            <a:endParaRPr lang="ru-RU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15616" y="1340768"/>
            <a:ext cx="6768752" cy="72008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Стратегическая деятельность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Рисунок 15" descr="\\pm0022\rupdata$\Shutova\Рабочий стол\logo_korporaciya_razvitiya_kamchatskogo_kraya4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514527" y="3024822"/>
            <a:ext cx="29459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Отраслевые стратегии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Северного морского 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пути</a:t>
            </a:r>
            <a:endParaRPr lang="ru-RU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Обращения 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Правительство Камчатского края с предложениями о совершенствовании нормативно-правовой базы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17327" y="2305322"/>
            <a:ext cx="3638649" cy="61962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Реализация ключевых направлений инвестиционной политики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548286" y="2312042"/>
            <a:ext cx="2990577" cy="61290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Проработка стратегических направлений развития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Выгнутая вниз стрелка 1"/>
          <p:cNvSpPr/>
          <p:nvPr/>
        </p:nvSpPr>
        <p:spPr>
          <a:xfrm rot="19609121">
            <a:off x="4959825" y="2410090"/>
            <a:ext cx="526918" cy="25852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251520" y="2375734"/>
            <a:ext cx="379165" cy="3902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9552" y="5766355"/>
            <a:ext cx="8208912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ahoma" pitchFamily="34" charset="0"/>
                <a:cs typeface="Tahoma" pitchFamily="34" charset="0"/>
              </a:rPr>
              <a:t>Ресурсы Корпорации позволят глубоко и достаточно оперативно прорабатывать подобные вопросы (при плотном взаимодействии с профильными министерствами Камчатского края, а также на федеральном уровне)</a:t>
            </a:r>
            <a:endParaRPr lang="ru-RU" sz="16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39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619672" y="116632"/>
            <a:ext cx="7128792" cy="15841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prstClr val="black"/>
                </a:solidFill>
                <a:latin typeface="Tahoma" pitchFamily="34" charset="0"/>
              </a:rPr>
              <a:t>Согласно Дорожной карте по внедрению Стандарта, </a:t>
            </a:r>
            <a:r>
              <a:rPr lang="ru-RU" sz="2000" dirty="0" smtClean="0">
                <a:solidFill>
                  <a:prstClr val="black"/>
                </a:solidFill>
                <a:latin typeface="Tahoma" pitchFamily="34" charset="0"/>
              </a:rPr>
              <a:t>Корпорация развития Камчатского края является 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</a:rPr>
              <a:t>«специализированной </a:t>
            </a:r>
            <a:r>
              <a:rPr lang="ru-RU" sz="2000" b="1" dirty="0" smtClean="0">
                <a:solidFill>
                  <a:prstClr val="black"/>
                </a:solidFill>
                <a:latin typeface="Tahoma" pitchFamily="34" charset="0"/>
              </a:rPr>
              <a:t>организацией 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</a:rPr>
              <a:t>по привлечению инвестиций и работе с инвесторами</a:t>
            </a:r>
            <a:r>
              <a:rPr lang="ru-RU" sz="2000" b="1" dirty="0" smtClean="0">
                <a:solidFill>
                  <a:prstClr val="black"/>
                </a:solidFill>
                <a:latin typeface="Tahoma" pitchFamily="34" charset="0"/>
              </a:rPr>
              <a:t>»</a:t>
            </a:r>
            <a:endParaRPr lang="ru-RU" sz="2000" b="1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1950"/>
                    </a14:imgEffect>
                    <a14:imgEffect>
                      <a14:saturation sat="4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282" b="11306"/>
          <a:stretch/>
        </p:blipFill>
        <p:spPr bwMode="auto">
          <a:xfrm>
            <a:off x="154366" y="2316857"/>
            <a:ext cx="3985586" cy="4044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1461257"/>
              </p:ext>
            </p:extLst>
          </p:nvPr>
        </p:nvGraphicFramePr>
        <p:xfrm>
          <a:off x="4535884" y="2276872"/>
          <a:ext cx="4428604" cy="4072434"/>
        </p:xfrm>
        <a:graphic>
          <a:graphicData uri="http://schemas.openxmlformats.org/drawingml/2006/table">
            <a:tbl>
              <a:tblPr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{69CF1AB2-1976-4502-BF36-3FF5EA218861}</a:tableStyleId>
              </a:tblPr>
              <a:tblGrid>
                <a:gridCol w="4428604"/>
              </a:tblGrid>
              <a:tr h="733313">
                <a:tc>
                  <a:txBody>
                    <a:bodyPr/>
                    <a:lstStyle/>
                    <a:p>
                      <a:pPr marL="108000" indent="0" algn="just" fontAlgn="ctr">
                        <a:lnSpc>
                          <a:spcPct val="114000"/>
                        </a:lnSpc>
                      </a:pPr>
                      <a:r>
                        <a:rPr lang="ru-RU" sz="1200" u="none" strike="noStrike" dirty="0">
                          <a:effectLst/>
                          <a:latin typeface="Tahoma" pitchFamily="34" charset="0"/>
                        </a:rPr>
                        <a:t>Содействие </a:t>
                      </a:r>
                      <a:r>
                        <a:rPr lang="ru-RU" sz="1200" b="1" i="1" u="none" strike="noStrike" dirty="0">
                          <a:solidFill>
                            <a:schemeClr val="accent2"/>
                          </a:solidFill>
                          <a:effectLst/>
                          <a:latin typeface="Tahoma" pitchFamily="34" charset="0"/>
                        </a:rPr>
                        <a:t>созданию проектных команд </a:t>
                      </a:r>
                      <a:r>
                        <a:rPr lang="ru-RU" sz="1200" u="none" strike="noStrike" dirty="0">
                          <a:effectLst/>
                          <a:latin typeface="Tahoma" pitchFamily="34" charset="0"/>
                        </a:rPr>
                        <a:t>по поддержке и реализации конкретных инвестиционных проектов «под ключ».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3313">
                <a:tc>
                  <a:txBody>
                    <a:bodyPr/>
                    <a:lstStyle/>
                    <a:p>
                      <a:pPr marL="108000" indent="0" algn="just" fontAlgn="ctr">
                        <a:lnSpc>
                          <a:spcPct val="114000"/>
                        </a:lnSpc>
                      </a:pPr>
                      <a:r>
                        <a:rPr lang="ru-RU" sz="1200" b="1" i="1" u="none" strike="noStrike" dirty="0">
                          <a:solidFill>
                            <a:schemeClr val="accent2"/>
                          </a:solidFill>
                          <a:effectLst/>
                          <a:latin typeface="Tahoma" pitchFamily="34" charset="0"/>
                        </a:rPr>
                        <a:t>Продвижение инвестиционных возможностей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lang="ru-RU" sz="1200" b="1" i="1" u="none" strike="noStrike" dirty="0">
                          <a:solidFill>
                            <a:schemeClr val="accent2"/>
                          </a:solidFill>
                          <a:effectLst/>
                          <a:latin typeface="Tahoma" pitchFamily="34" charset="0"/>
                        </a:rPr>
                        <a:t>и проектов региона</a:t>
                      </a:r>
                      <a:r>
                        <a:rPr lang="ru-RU" sz="1200" u="none" strike="noStrike" dirty="0">
                          <a:solidFill>
                            <a:schemeClr val="accent2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  <a:latin typeface="Tahoma" pitchFamily="34" charset="0"/>
                        </a:rPr>
                        <a:t>в России и за рубежом (в том числе через конференции, выставки, форумы).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</a:tr>
              <a:tr h="2079146">
                <a:tc>
                  <a:txBody>
                    <a:bodyPr/>
                    <a:lstStyle/>
                    <a:p>
                      <a:pPr marL="108000" indent="0" algn="just" fontAlgn="ctr">
                        <a:lnSpc>
                          <a:spcPct val="114000"/>
                        </a:lnSpc>
                      </a:pPr>
                      <a:r>
                        <a:rPr lang="ru-RU" sz="1200" u="none" strike="noStrike" dirty="0">
                          <a:effectLst/>
                          <a:latin typeface="Tahoma" pitchFamily="34" charset="0"/>
                        </a:rPr>
                        <a:t>Обеспечение взаимодействия с инвестиционными и венчурными фондами, банками, иностранными государственными инвестиционными агентствами, специализированными финансовыми организациями, российскими и международными институтами развития с целью </a:t>
                      </a:r>
                      <a:r>
                        <a:rPr lang="ru-RU" sz="1200" b="1" i="1" u="none" strike="noStrike" dirty="0">
                          <a:solidFill>
                            <a:schemeClr val="accent2"/>
                          </a:solidFill>
                          <a:effectLst/>
                          <a:latin typeface="Tahoma" pitchFamily="34" charset="0"/>
                        </a:rPr>
                        <a:t>использования потенциала и возможностей по финансированию и поддержке инвестиций на территории региона.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6662">
                <a:tc>
                  <a:txBody>
                    <a:bodyPr/>
                    <a:lstStyle/>
                    <a:p>
                      <a:pPr marL="108000" indent="0" algn="just" fontAlgn="ctr">
                        <a:lnSpc>
                          <a:spcPct val="114000"/>
                        </a:lnSpc>
                      </a:pPr>
                      <a:r>
                        <a:rPr lang="ru-RU" sz="1200" u="none" strike="noStrike" dirty="0">
                          <a:effectLst/>
                          <a:latin typeface="Tahoma" pitchFamily="34" charset="0"/>
                        </a:rPr>
                        <a:t>Представление интересов </a:t>
                      </a:r>
                      <a:r>
                        <a:rPr lang="ru-RU" sz="1200" u="none" strike="noStrike" dirty="0" smtClean="0">
                          <a:effectLst/>
                          <a:latin typeface="Tahoma" pitchFamily="34" charset="0"/>
                        </a:rPr>
                        <a:t>субъекта </a:t>
                      </a:r>
                      <a:r>
                        <a:rPr lang="ru-RU" sz="1200" u="none" strike="noStrike" dirty="0">
                          <a:effectLst/>
                          <a:latin typeface="Tahoma" pitchFamily="34" charset="0"/>
                        </a:rPr>
                        <a:t>РФ в проектах ГЧП.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pic>
        <p:nvPicPr>
          <p:cNvPr id="8" name="Рисунок 7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175735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3325"/>
                    </a14:imgEffect>
                    <a14:imgEffect>
                      <a14:saturation sat="60000"/>
                    </a14:imgEffect>
                    <a14:imgEffect>
                      <a14:brightnessContrast bright="-3000" contrast="-9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4602"/>
            <a:ext cx="4101684" cy="3647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://business-reality.ru/images/planni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395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5035488" cy="3356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\\pm0022\rupdata$\Shutova\Рабочий стол\logo_korporaciya_razvitiya_kamchatskogo_kraya4.pn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2592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2113062"/>
            <a:ext cx="5904656" cy="2376264"/>
          </a:xfrm>
          <a:prstGeom prst="rect">
            <a:avLst/>
          </a:prstGeom>
          <a:gradFill flip="none" rotWithShape="1">
            <a:gsLst>
              <a:gs pos="21000">
                <a:srgbClr val="DDEBCF">
                  <a:alpha val="65000"/>
                </a:srgbClr>
              </a:gs>
              <a:gs pos="73000">
                <a:srgbClr val="B8D98B">
                  <a:alpha val="88000"/>
                </a:srgbClr>
              </a:gs>
              <a:gs pos="85000">
                <a:srgbClr val="A5D789">
                  <a:alpha val="77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Проектная деятельность Корпорации</a:t>
            </a:r>
            <a:endParaRPr lang="ru-RU" sz="3600" b="1" dirty="0">
              <a:ln w="5271" cap="flat" cmpd="sng" algn="ctr">
                <a:solidFill>
                  <a:srgbClr val="4579B8"/>
                </a:solidFill>
                <a:prstDash val="solid"/>
                <a:round/>
              </a:ln>
              <a:gradFill>
                <a:gsLst>
                  <a:gs pos="0">
                    <a:srgbClr val="BED3F9"/>
                  </a:gs>
                  <a:gs pos="9000">
                    <a:srgbClr val="9EC1FF"/>
                  </a:gs>
                  <a:gs pos="50000">
                    <a:srgbClr val="003692"/>
                  </a:gs>
                  <a:gs pos="79000">
                    <a:srgbClr val="9EC1FF"/>
                  </a:gs>
                  <a:gs pos="100000">
                    <a:srgbClr val="BED3F9"/>
                  </a:gs>
                </a:gsLst>
                <a:lin ang="5400000" scaled="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297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4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5593423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34563472"/>
              </p:ext>
            </p:extLst>
          </p:nvPr>
        </p:nvGraphicFramePr>
        <p:xfrm>
          <a:off x="179512" y="2204864"/>
          <a:ext cx="5004556" cy="3528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</a:rPr>
              <a:t>Корпорация будет концентрироваться на приоритетных отраслях</a:t>
            </a:r>
            <a:endParaRPr lang="ru-RU" sz="3600" dirty="0">
              <a:latin typeface="Tahoma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47359416"/>
              </p:ext>
            </p:extLst>
          </p:nvPr>
        </p:nvGraphicFramePr>
        <p:xfrm>
          <a:off x="5510120" y="1700808"/>
          <a:ext cx="3571031" cy="42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031"/>
              </a:tblGrid>
              <a:tr h="7356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Возможные</a:t>
                      </a:r>
                      <a:r>
                        <a:rPr lang="ru-RU" sz="1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меры поддержки инвесторов Корпорацией</a:t>
                      </a: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85000"/>
                      </a:schemeClr>
                    </a:solidFill>
                  </a:tcPr>
                </a:tc>
              </a:tr>
              <a:tr h="3512860"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 проработке инвестиционных проектов;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 решении административных вопросов;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 содействии привлечению федерального финансирования; 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 маркетинговом сопровождении проекта;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 прямых вложениях в инфраструктуру;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 помощи при работе с потенциальными соинвесторами.</a:t>
                      </a:r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Корпорация – ключевой региональный инструмент для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поддержки инвесторов</a:t>
            </a:r>
            <a:endParaRPr lang="ru-RU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367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4000" contrast="-12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0" y="1772816"/>
            <a:ext cx="5105400" cy="5085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88384639"/>
              </p:ext>
            </p:extLst>
          </p:nvPr>
        </p:nvGraphicFramePr>
        <p:xfrm>
          <a:off x="179512" y="1916832"/>
          <a:ext cx="5328591" cy="259228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81925"/>
                <a:gridCol w="3237316"/>
                <a:gridCol w="509350"/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Критерии</a:t>
                      </a:r>
                      <a:endParaRPr lang="ru-RU" sz="11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Показатели</a:t>
                      </a:r>
                      <a:endParaRPr lang="ru-RU" sz="11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Вес</a:t>
                      </a:r>
                      <a:endParaRPr lang="ru-RU" sz="11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28803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Критерии </a:t>
                      </a:r>
                      <a:br>
                        <a:rPr lang="ru-RU" sz="1400" b="1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эффективности</a:t>
                      </a:r>
                      <a:endParaRPr lang="ru-RU" sz="1400" b="1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Стратегический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0,3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Отраслевой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0,2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Масштабность проекта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0,3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Социальный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0,2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Критерии </a:t>
                      </a:r>
                      <a:br>
                        <a:rPr lang="ru-RU" sz="1400" b="1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</a:br>
                      <a:r>
                        <a:rPr lang="ru-RU" sz="1400" b="1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реализуемости</a:t>
                      </a:r>
                      <a:endParaRPr lang="ru-RU" sz="1400" b="1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Необходимость привлечения КРКК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0,3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Востребованность проекта 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0,3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Ресурсообеспеченность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0,2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Готовность проекта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0,2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2961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prstClr val="black"/>
                </a:solidFill>
                <a:latin typeface="Tahoma" pitchFamily="34" charset="0"/>
              </a:rPr>
              <a:t>Отбор приоритетных проектов для реализации Корпорацией</a:t>
            </a:r>
            <a:endParaRPr lang="ru-RU" sz="2800" dirty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5580111" y="2280506"/>
            <a:ext cx="432048" cy="1080120"/>
          </a:xfrm>
          <a:prstGeom prst="rightBrace">
            <a:avLst>
              <a:gd name="adj1" fmla="val 41402"/>
              <a:gd name="adj2" fmla="val 50000"/>
            </a:avLst>
          </a:prstGeom>
          <a:ln w="38100" cap="rnd">
            <a:round/>
            <a:tailEnd type="none"/>
          </a:ln>
          <a:effectLst>
            <a:glow rad="762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5580111" y="3429000"/>
            <a:ext cx="432048" cy="1080120"/>
          </a:xfrm>
          <a:prstGeom prst="rightBrace">
            <a:avLst>
              <a:gd name="adj1" fmla="val 41402"/>
              <a:gd name="adj2" fmla="val 50000"/>
            </a:avLst>
          </a:prstGeom>
          <a:ln w="38100" cap="rnd">
            <a:round/>
            <a:tailEnd type="none"/>
          </a:ln>
          <a:effectLst>
            <a:glow rad="762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Tahoma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34262802"/>
              </p:ext>
            </p:extLst>
          </p:nvPr>
        </p:nvGraphicFramePr>
        <p:xfrm>
          <a:off x="5940152" y="2369628"/>
          <a:ext cx="1480930" cy="21394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80930"/>
              </a:tblGrid>
              <a:tr h="106974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ahoma" pitchFamily="34" charset="0"/>
                        </a:rPr>
                        <a:t>Интегральный критерий эффективности</a:t>
                      </a:r>
                      <a:endParaRPr lang="ru-RU" sz="1200" b="1" dirty="0">
                        <a:latin typeface="Tahoma" pitchFamily="34" charset="0"/>
                      </a:endParaRPr>
                    </a:p>
                  </a:txBody>
                  <a:tcPr/>
                </a:tc>
              </a:tr>
              <a:tr h="10697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latin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ahoma" pitchFamily="34" charset="0"/>
                        </a:rPr>
                        <a:t>Интегральный критерий</a:t>
                      </a:r>
                      <a:r>
                        <a:rPr lang="ru-RU" sz="1200" b="1" baseline="0" dirty="0" smtClean="0">
                          <a:latin typeface="Tahoma" pitchFamily="34" charset="0"/>
                        </a:rPr>
                        <a:t> реализуемости</a:t>
                      </a:r>
                      <a:endParaRPr lang="ru-RU" sz="1200" dirty="0">
                        <a:latin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9864557"/>
              </p:ext>
            </p:extLst>
          </p:nvPr>
        </p:nvGraphicFramePr>
        <p:xfrm>
          <a:off x="7617295" y="2859940"/>
          <a:ext cx="1296144" cy="10697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</a:tblGrid>
              <a:tr h="1069746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ahoma" pitchFamily="34" charset="0"/>
                        </a:rPr>
                        <a:t>Интегральный </a:t>
                      </a:r>
                      <a:r>
                        <a:rPr lang="ru-RU" sz="1100" b="1" dirty="0" smtClean="0">
                          <a:solidFill>
                            <a:schemeClr val="accent2"/>
                          </a:solidFill>
                          <a:latin typeface="Tahoma" pitchFamily="34" charset="0"/>
                        </a:rPr>
                        <a:t>критерий отбора проектов</a:t>
                      </a:r>
                      <a:endParaRPr lang="ru-RU" sz="1100" b="1" dirty="0">
                        <a:solidFill>
                          <a:schemeClr val="accent2"/>
                        </a:solidFill>
                        <a:latin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93940580"/>
              </p:ext>
            </p:extLst>
          </p:nvPr>
        </p:nvGraphicFramePr>
        <p:xfrm>
          <a:off x="5076056" y="5085184"/>
          <a:ext cx="3960440" cy="14325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8232"/>
                <a:gridCol w="1872208"/>
              </a:tblGrid>
              <a:tr h="3600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</a:rPr>
                        <a:t>Портфель</a:t>
                      </a:r>
                      <a:r>
                        <a:rPr lang="ru-RU" baseline="0" dirty="0" smtClean="0">
                          <a:latin typeface="Tahoma" pitchFamily="34" charset="0"/>
                        </a:rPr>
                        <a:t> Корпорации</a:t>
                      </a:r>
                      <a:endParaRPr lang="ru-RU" dirty="0">
                        <a:latin typeface="Tahoma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 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инвестиционных проекта </a:t>
                      </a:r>
                      <a:endParaRPr lang="ru-RU" sz="1600" dirty="0"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ahoma" pitchFamily="34" charset="0"/>
                        </a:rPr>
                        <a:t>29</a:t>
                      </a:r>
                      <a:r>
                        <a:rPr lang="ru-RU" sz="1600" dirty="0" smtClean="0">
                          <a:latin typeface="Tahoma" pitchFamily="34" charset="0"/>
                        </a:rPr>
                        <a:t> инвестиционных идей</a:t>
                      </a:r>
                      <a:r>
                        <a:rPr lang="ru-RU" sz="1600" baseline="0" dirty="0" smtClean="0">
                          <a:latin typeface="Tahoma" pitchFamily="34" charset="0"/>
                        </a:rPr>
                        <a:t> и направлений</a:t>
                      </a:r>
                      <a:endParaRPr lang="ru-RU" sz="1600" dirty="0"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авая фигурная скобка 9"/>
          <p:cNvSpPr/>
          <p:nvPr/>
        </p:nvSpPr>
        <p:spPr>
          <a:xfrm>
            <a:off x="7308303" y="2280506"/>
            <a:ext cx="432048" cy="2228614"/>
          </a:xfrm>
          <a:prstGeom prst="rightBrace">
            <a:avLst>
              <a:gd name="adj1" fmla="val 41402"/>
              <a:gd name="adj2" fmla="val 50000"/>
            </a:avLst>
          </a:prstGeom>
          <a:ln w="38100" cap="rnd">
            <a:round/>
            <a:tailEnd type="none"/>
          </a:ln>
          <a:effectLst>
            <a:glow rad="762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3923928" y="5589240"/>
            <a:ext cx="1008112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47664" y="5365665"/>
            <a:ext cx="2376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более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35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инвестиционных проектов и идей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93164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юта\Desktop\0_ba04f_9e909610_L.jpe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A6AF7F"/>
              </a:clrFrom>
              <a:clrTo>
                <a:srgbClr val="A6AF7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lum bright="11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511" b="24719"/>
          <a:stretch/>
        </p:blipFill>
        <p:spPr bwMode="auto">
          <a:xfrm>
            <a:off x="204952" y="1678805"/>
            <a:ext cx="8657463" cy="4558507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Основополагающие документы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1712997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Стратегия Корпорации развития Камчатского края сформирована на основании следующих документов:</a:t>
            </a:r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2563" indent="-182563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Концепция </a:t>
            </a: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долгосрочного социально-экономического развития Российской Федерации на период до 2020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года;</a:t>
            </a:r>
          </a:p>
          <a:p>
            <a:pPr marL="182563" indent="-182563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Стратегия </a:t>
            </a: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социально-экономического развития Камчатского края до 2025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года;</a:t>
            </a:r>
          </a:p>
          <a:p>
            <a:pPr marL="182563" indent="-182563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Инвестиционная стратегия Камчатского края до 2020 года;</a:t>
            </a:r>
          </a:p>
          <a:p>
            <a:pPr marL="182563" indent="-182563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Стандарт деятельности органов исполнительной власти субъекта Российской Федерации по обеспечению благоприятного инвестиционного климата в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регионе;</a:t>
            </a:r>
            <a:endParaRPr lang="en-US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2563" indent="-182563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Принципы организации деятельности ОАО «Корпорация развития Камчатского края»;</a:t>
            </a:r>
          </a:p>
          <a:p>
            <a:pPr marL="182563" indent="-182563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Послание Губернатора Камчатского края «Инвестиционный климат и инвестиционная политика Камчатского края» от 30.10.2013 г.</a:t>
            </a:r>
            <a:endParaRPr lang="ru-RU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926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11000"/>
                    </a14:imgEffect>
                    <a14:imgEffect>
                      <a14:brightnessContrast bright="-44000" contrast="3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35896" y="2132856"/>
            <a:ext cx="5333644" cy="4278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1521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prstClr val="black"/>
                </a:solidFill>
                <a:latin typeface="Tahoma" pitchFamily="34" charset="0"/>
              </a:rPr>
              <a:t>Реестр приоритетных инвестиционных проектов Корпорации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1556792"/>
            <a:ext cx="691679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Структура описания по каждому проекту:</a:t>
            </a:r>
            <a:endParaRPr lang="en-US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Инициатор(ы) проекта.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Цель проекта.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Объем инвестиций.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Срок реализации.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Планируемая продукция.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Механизмы реализации проекта.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Социально-экономическая значимость.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Риски реализации проекта.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Наличие документации по проекту.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Наличие земельного участка.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Наличие финансирования.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Наличие инвестора(-ов).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Возможная роль Корпорации в проекте.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Требуемые мероприятия.</a:t>
            </a:r>
          </a:p>
        </p:txBody>
      </p:sp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93164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1)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19" y="1325434"/>
            <a:ext cx="8764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Создание </a:t>
            </a:r>
            <a:r>
              <a:rPr lang="ru-RU" i="1" dirty="0">
                <a:latin typeface="Tahoma" pitchFamily="34" charset="0"/>
                <a:ea typeface="Tahoma" pitchFamily="34" charset="0"/>
                <a:cs typeface="Tahoma" pitchFamily="34" charset="0"/>
              </a:rPr>
              <a:t>производства нанодисперсного диоксида кремния на основе гидротермальных растворов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2348880"/>
            <a:ext cx="1800200" cy="8640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инвестиционной документации в формате </a:t>
            </a: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РОСНАНО</a:t>
            </a:r>
            <a:endParaRPr lang="ru-RU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2351263"/>
            <a:ext cx="1800200" cy="8640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Сопровождение подачи заявки в ОАО «РОСНАНО»</a:t>
            </a:r>
          </a:p>
        </p:txBody>
      </p:sp>
      <p:cxnSp>
        <p:nvCxnSpPr>
          <p:cNvPr id="5" name="Прямая со стрелкой 4"/>
          <p:cNvCxnSpPr>
            <a:stCxn id="2" idx="3"/>
            <a:endCxn id="17" idx="1"/>
          </p:cNvCxnSpPr>
          <p:nvPr/>
        </p:nvCxnSpPr>
        <p:spPr>
          <a:xfrm>
            <a:off x="2195736" y="2780927"/>
            <a:ext cx="1224136" cy="2383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7" idx="3"/>
            <a:endCxn id="42" idx="1"/>
          </p:cNvCxnSpPr>
          <p:nvPr/>
        </p:nvCxnSpPr>
        <p:spPr>
          <a:xfrm flipV="1">
            <a:off x="5220072" y="2782119"/>
            <a:ext cx="1152128" cy="119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813437" y="2629421"/>
            <a:ext cx="1233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2013 – 2014 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95536" y="3359375"/>
            <a:ext cx="4824536" cy="8640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Поиск и привлечение инвесторов, в том числе рассмотрение возможности соинвестирования со стороны Корпорации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5220070" y="3786507"/>
            <a:ext cx="1152130" cy="4916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812360" y="3627662"/>
            <a:ext cx="1233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2013 – 2014 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95536" y="4367487"/>
            <a:ext cx="4824536" cy="86409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Решение административных вопросов</a:t>
            </a:r>
            <a:endParaRPr lang="ru-RU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4" name="Прямая со стрелкой 33"/>
          <p:cNvCxnSpPr>
            <a:stCxn id="33" idx="3"/>
          </p:cNvCxnSpPr>
          <p:nvPr/>
        </p:nvCxnSpPr>
        <p:spPr>
          <a:xfrm>
            <a:off x="5220072" y="4799534"/>
            <a:ext cx="1152128" cy="12253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812360" y="4635774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 – 2015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372200" y="2351263"/>
            <a:ext cx="1368152" cy="86171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Поддержка ОАО «РОСНАНО»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3350694"/>
            <a:ext cx="1368152" cy="86171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Финансирование проекта</a:t>
            </a:r>
            <a:endParaRPr lang="ru-RU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372200" y="4358806"/>
            <a:ext cx="1368152" cy="86171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Администра</a:t>
            </a: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тивная поддержка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8" name="Рисунок 17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43675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1)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969094"/>
            <a:ext cx="1800200" cy="3797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Выбор площадки размещения</a:t>
            </a:r>
            <a:endParaRPr lang="ru-RU" sz="10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971478"/>
            <a:ext cx="1800200" cy="37740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Решение земельных вопросов</a:t>
            </a:r>
            <a:endParaRPr lang="ru-RU" sz="10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" name="Прямая со стрелкой 4"/>
          <p:cNvCxnSpPr>
            <a:stCxn id="2" idx="3"/>
            <a:endCxn id="17" idx="1"/>
          </p:cNvCxnSpPr>
          <p:nvPr/>
        </p:nvCxnSpPr>
        <p:spPr>
          <a:xfrm>
            <a:off x="2195736" y="2158987"/>
            <a:ext cx="1224136" cy="1192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1" idx="1"/>
          </p:cNvCxnSpPr>
          <p:nvPr/>
        </p:nvCxnSpPr>
        <p:spPr>
          <a:xfrm>
            <a:off x="5230357" y="2160179"/>
            <a:ext cx="1203565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813437" y="2041102"/>
            <a:ext cx="1330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2013 – 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95536" y="2473152"/>
            <a:ext cx="2736304" cy="64807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концепции, бизнес-плана, финансовой модели, плана территории с пояснительной запиской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V="1">
            <a:off x="5220070" y="2758797"/>
            <a:ext cx="1213851" cy="2383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812360" y="2597421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2013 – 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12360" y="3892372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33922" y="1971477"/>
            <a:ext cx="1378437" cy="3774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Земельный участок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95536" y="3645024"/>
            <a:ext cx="4824536" cy="576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Подготовка и подача заявки в Минэкономразвития РФ по Программе поддержки малого и среднего бизнеса (на первую очередь агропромпарка</a:t>
            </a:r>
            <a:r>
              <a:rPr lang="ru-RU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10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419872" y="2473150"/>
            <a:ext cx="1800198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Подготовка инвестиционной презентации</a:t>
            </a:r>
            <a:endParaRPr lang="ru-RU" sz="10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5207110" y="3933056"/>
            <a:ext cx="1213851" cy="2383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6444208" y="2545158"/>
            <a:ext cx="1368152" cy="432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Документация по проекту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6" name="Прямая со стрелкой 35"/>
          <p:cNvCxnSpPr>
            <a:endCxn id="25" idx="1"/>
          </p:cNvCxnSpPr>
          <p:nvPr/>
        </p:nvCxnSpPr>
        <p:spPr>
          <a:xfrm>
            <a:off x="3131840" y="2795994"/>
            <a:ext cx="288032" cy="1192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6444208" y="3265238"/>
            <a:ext cx="1368152" cy="143896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Федеральная поддержка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95536" y="4849414"/>
            <a:ext cx="1800200" cy="2880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ПСД</a:t>
            </a:r>
            <a:endParaRPr lang="ru-RU" sz="10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699792" y="4849414"/>
            <a:ext cx="2520278" cy="2880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Строительство инфраструктуры</a:t>
            </a:r>
            <a:endParaRPr lang="ru-RU" sz="10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0" name="Прямая со стрелкой 39"/>
          <p:cNvCxnSpPr>
            <a:endCxn id="39" idx="1"/>
          </p:cNvCxnSpPr>
          <p:nvPr/>
        </p:nvCxnSpPr>
        <p:spPr>
          <a:xfrm>
            <a:off x="2195736" y="4993429"/>
            <a:ext cx="504056" cy="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5220072" y="4991047"/>
            <a:ext cx="1213851" cy="2383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6425632" y="4849414"/>
            <a:ext cx="1386728" cy="2880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Инфраструктура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95536" y="5209456"/>
            <a:ext cx="2304256" cy="72007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Проведение работ по привлечению резидентов агропромпарка, маркетинг проекта</a:t>
            </a:r>
          </a:p>
        </p:txBody>
      </p:sp>
      <p:cxnSp>
        <p:nvCxnSpPr>
          <p:cNvPr id="44" name="Прямая со стрелкой 43"/>
          <p:cNvCxnSpPr/>
          <p:nvPr/>
        </p:nvCxnSpPr>
        <p:spPr>
          <a:xfrm flipV="1">
            <a:off x="5207111" y="5560015"/>
            <a:ext cx="1213851" cy="2383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кругленный прямоугольник 44"/>
          <p:cNvSpPr/>
          <p:nvPr/>
        </p:nvSpPr>
        <p:spPr>
          <a:xfrm>
            <a:off x="3275856" y="5209454"/>
            <a:ext cx="2232246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Продажа или предоставление в аренду участков (помещений), обеспеченных инженерной и транспортной инфраструктурой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444208" y="5209456"/>
            <a:ext cx="1368152" cy="72007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Заполнение парка резидентами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7" name="Прямая со стрелкой 46"/>
          <p:cNvCxnSpPr>
            <a:endCxn id="45" idx="1"/>
          </p:cNvCxnSpPr>
          <p:nvPr/>
        </p:nvCxnSpPr>
        <p:spPr>
          <a:xfrm>
            <a:off x="2699792" y="5562398"/>
            <a:ext cx="576064" cy="7096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Скругленный прямоугольник 47"/>
          <p:cNvSpPr/>
          <p:nvPr/>
        </p:nvSpPr>
        <p:spPr>
          <a:xfrm>
            <a:off x="395536" y="6073550"/>
            <a:ext cx="2592288" cy="3797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Сопровождение реализации инвестиционных проектов </a:t>
            </a:r>
            <a:r>
              <a:rPr lang="ru-RU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резидентов</a:t>
            </a:r>
            <a:endParaRPr lang="ru-RU" sz="10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73529" y="6075934"/>
            <a:ext cx="2849511" cy="37740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эксплуатации земельных участков, помещений и инфраструктуры</a:t>
            </a:r>
          </a:p>
        </p:txBody>
      </p:sp>
      <p:cxnSp>
        <p:nvCxnSpPr>
          <p:cNvPr id="50" name="Прямая со стрелкой 49"/>
          <p:cNvCxnSpPr>
            <a:stCxn id="48" idx="3"/>
            <a:endCxn id="49" idx="1"/>
          </p:cNvCxnSpPr>
          <p:nvPr/>
        </p:nvCxnSpPr>
        <p:spPr>
          <a:xfrm>
            <a:off x="2987824" y="6263443"/>
            <a:ext cx="385705" cy="1192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49" idx="3"/>
            <a:endCxn id="52" idx="1"/>
          </p:cNvCxnSpPr>
          <p:nvPr/>
        </p:nvCxnSpPr>
        <p:spPr>
          <a:xfrm>
            <a:off x="6223040" y="6264635"/>
            <a:ext cx="210882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6433922" y="6075933"/>
            <a:ext cx="1378437" cy="37740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Работа парка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812360" y="4829669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 – 2016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812360" y="5425478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 – 2020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812360" y="6125813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2015 – 2020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1520" y="1268760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Создание </a:t>
            </a:r>
            <a:r>
              <a:rPr lang="ru-RU" i="1" dirty="0">
                <a:latin typeface="Tahoma" pitchFamily="34" charset="0"/>
                <a:ea typeface="Tahoma" pitchFamily="34" charset="0"/>
                <a:cs typeface="Tahoma" pitchFamily="34" charset="0"/>
              </a:rPr>
              <a:t>агропромышленного парка </a:t>
            </a:r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«Елизово»</a:t>
            </a:r>
            <a:endParaRPr lang="ru-RU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3" name="Рисунок 52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43564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88640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1)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1520" y="132543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 Формирование международного </a:t>
            </a:r>
            <a:r>
              <a:rPr lang="ru-RU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инвестиционно-торгового</a:t>
            </a:r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холдинга (совместно с </a:t>
            </a:r>
            <a:r>
              <a:rPr lang="en-US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RD Capital)</a:t>
            </a:r>
            <a:endParaRPr lang="ru-RU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8" name="Рисунок 27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2113111"/>
            <a:ext cx="1800200" cy="3797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Консолидация (выкуп) активов </a:t>
            </a:r>
            <a:endParaRPr lang="ru-RU" sz="10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91680" y="2708920"/>
            <a:ext cx="2376264" cy="8640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Финансовое оздоровление приобретенных активов (судоремонт, </a:t>
            </a:r>
            <a:r>
              <a:rPr lang="ru-RU" sz="105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рыбохозяйственный</a:t>
            </a:r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комплекс)</a:t>
            </a:r>
            <a:endParaRPr lang="ru-RU" sz="10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07904" y="3933056"/>
            <a:ext cx="2160240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Модернизация и новое строительство в рамках первоначальных направлений</a:t>
            </a:r>
            <a:endParaRPr lang="ru-RU" sz="10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07904" y="4620803"/>
            <a:ext cx="2160240" cy="936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Запуск новых проектов (хозяйство </a:t>
            </a:r>
            <a:r>
              <a:rPr lang="ru-RU" sz="105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марикультуры</a:t>
            </a:r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логистический терминал, офисная и жилая инфраструктура)</a:t>
            </a:r>
            <a:endParaRPr lang="ru-RU" sz="10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28" y="5857527"/>
            <a:ext cx="1800200" cy="3797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Создание площадки торговых обменов</a:t>
            </a:r>
            <a:endParaRPr lang="ru-RU" sz="10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44208" y="2132856"/>
            <a:ext cx="1368152" cy="342405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холдинга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33921" y="5859909"/>
            <a:ext cx="1378437" cy="3774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торговли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6" name="Соединительная линия уступом 15"/>
          <p:cNvCxnSpPr>
            <a:endCxn id="8" idx="0"/>
          </p:cNvCxnSpPr>
          <p:nvPr/>
        </p:nvCxnSpPr>
        <p:spPr>
          <a:xfrm>
            <a:off x="2123728" y="2301184"/>
            <a:ext cx="756084" cy="407736"/>
          </a:xfrm>
          <a:prstGeom prst="bentConnector2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>
            <a:stCxn id="8" idx="3"/>
            <a:endCxn id="9" idx="1"/>
          </p:cNvCxnSpPr>
          <p:nvPr/>
        </p:nvCxnSpPr>
        <p:spPr>
          <a:xfrm flipH="1">
            <a:off x="3707904" y="3140968"/>
            <a:ext cx="360040" cy="1044116"/>
          </a:xfrm>
          <a:prstGeom prst="bentConnector5">
            <a:avLst>
              <a:gd name="adj1" fmla="val -63493"/>
              <a:gd name="adj2" fmla="val 58621"/>
              <a:gd name="adj3" fmla="val 163493"/>
            </a:avLst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>
            <a:stCxn id="7" idx="2"/>
            <a:endCxn id="10" idx="1"/>
          </p:cNvCxnSpPr>
          <p:nvPr/>
        </p:nvCxnSpPr>
        <p:spPr>
          <a:xfrm rot="16200000" flipH="1">
            <a:off x="1167787" y="2548737"/>
            <a:ext cx="2595959" cy="2484276"/>
          </a:xfrm>
          <a:prstGeom prst="bentConnector2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15" idx="1"/>
          </p:cNvCxnSpPr>
          <p:nvPr/>
        </p:nvCxnSpPr>
        <p:spPr>
          <a:xfrm>
            <a:off x="2127372" y="6046227"/>
            <a:ext cx="4306549" cy="2384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868144" y="4221088"/>
            <a:ext cx="576064" cy="1192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857857" y="5087663"/>
            <a:ext cx="576064" cy="1192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813437" y="2113111"/>
            <a:ext cx="1330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12360" y="2977207"/>
            <a:ext cx="1330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 – 2015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12361" y="4941168"/>
            <a:ext cx="1330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2015 – 2017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12360" y="5929535"/>
            <a:ext cx="1330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12360" y="4005064"/>
            <a:ext cx="1330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2015 – 2017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9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1)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2204865"/>
            <a:ext cx="2304256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Регистрация </a:t>
            </a:r>
            <a:r>
              <a:rPr lang="ru-RU" sz="11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совместного предприятия (ЗАО)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2360" y="2348880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812360" y="4178133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95536" y="4077072"/>
            <a:ext cx="266429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Выделение 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ОАО «Корпорация развития Камчатского края» средств</a:t>
            </a:r>
          </a:p>
        </p:txBody>
      </p:sp>
      <p:cxnSp>
        <p:nvCxnSpPr>
          <p:cNvPr id="34" name="Прямая со стрелкой 33"/>
          <p:cNvCxnSpPr>
            <a:stCxn id="33" idx="3"/>
            <a:endCxn id="49" idx="1"/>
          </p:cNvCxnSpPr>
          <p:nvPr/>
        </p:nvCxnSpPr>
        <p:spPr>
          <a:xfrm>
            <a:off x="3059832" y="4329100"/>
            <a:ext cx="460792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814925" y="5714147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420962" y="4115998"/>
            <a:ext cx="1391398" cy="4320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Финансирование проекта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420962" y="5653245"/>
            <a:ext cx="1391398" cy="42958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Оборудование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95535" y="3275110"/>
            <a:ext cx="2304257" cy="3077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Решение земельных вопросов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4" name="Прямая со стрелкой 43"/>
          <p:cNvCxnSpPr>
            <a:stCxn id="43" idx="3"/>
            <a:endCxn id="46" idx="1"/>
          </p:cNvCxnSpPr>
          <p:nvPr/>
        </p:nvCxnSpPr>
        <p:spPr>
          <a:xfrm>
            <a:off x="2699792" y="3428999"/>
            <a:ext cx="3721170" cy="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6420962" y="3140968"/>
            <a:ext cx="1391398" cy="57606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Земельный участок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520624" y="4140399"/>
            <a:ext cx="2232245" cy="37740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Привлечение 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средств от </a:t>
            </a:r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итальянского банка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1" name="Прямая со стрелкой 50"/>
          <p:cNvCxnSpPr>
            <a:stCxn id="49" idx="3"/>
            <a:endCxn id="27" idx="1"/>
          </p:cNvCxnSpPr>
          <p:nvPr/>
        </p:nvCxnSpPr>
        <p:spPr>
          <a:xfrm>
            <a:off x="5752869" y="4329100"/>
            <a:ext cx="668093" cy="292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812360" y="3275111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1520" y="132543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Организация </a:t>
            </a:r>
            <a:r>
              <a:rPr lang="ru-RU" i="1" dirty="0">
                <a:latin typeface="Tahoma" pitchFamily="34" charset="0"/>
                <a:ea typeface="Tahoma" pitchFamily="34" charset="0"/>
                <a:cs typeface="Tahoma" pitchFamily="34" charset="0"/>
              </a:rPr>
              <a:t>комплексной переработки древесного сырья в Камчатском </a:t>
            </a:r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крае</a:t>
            </a:r>
            <a:r>
              <a:rPr lang="en-US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совместно с </a:t>
            </a:r>
            <a:r>
              <a:rPr lang="en-US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Carmac</a:t>
            </a:r>
            <a:r>
              <a:rPr lang="en-US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group </a:t>
            </a:r>
            <a:r>
              <a:rPr lang="en-US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s.r.l</a:t>
            </a:r>
            <a:r>
              <a:rPr lang="en-US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  <a:endParaRPr lang="ru-RU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95536" y="5517232"/>
            <a:ext cx="2736304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Поставка, монтаж и запуск 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в эксплуатацию технологического оборудования</a:t>
            </a:r>
          </a:p>
        </p:txBody>
      </p:sp>
      <p:cxnSp>
        <p:nvCxnSpPr>
          <p:cNvPr id="54" name="Прямая со стрелкой 53"/>
          <p:cNvCxnSpPr>
            <a:stCxn id="53" idx="3"/>
            <a:endCxn id="37" idx="1"/>
          </p:cNvCxnSpPr>
          <p:nvPr/>
        </p:nvCxnSpPr>
        <p:spPr>
          <a:xfrm flipV="1">
            <a:off x="3131840" y="5868036"/>
            <a:ext cx="3289122" cy="9236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420962" y="2312878"/>
            <a:ext cx="1368152" cy="432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Юридическое лицо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8" name="Прямая со стрелкой 37"/>
          <p:cNvCxnSpPr>
            <a:endCxn id="26" idx="1"/>
          </p:cNvCxnSpPr>
          <p:nvPr/>
        </p:nvCxnSpPr>
        <p:spPr>
          <a:xfrm flipV="1">
            <a:off x="2699792" y="2528901"/>
            <a:ext cx="3721170" cy="2384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520623" y="4869160"/>
            <a:ext cx="2232245" cy="37740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Привлечение инвестора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0" name="Соединительная линия уступом 19"/>
          <p:cNvCxnSpPr>
            <a:stCxn id="31" idx="3"/>
          </p:cNvCxnSpPr>
          <p:nvPr/>
        </p:nvCxnSpPr>
        <p:spPr>
          <a:xfrm flipV="1">
            <a:off x="5752868" y="4332021"/>
            <a:ext cx="334047" cy="725840"/>
          </a:xfrm>
          <a:prstGeom prst="bentConnector2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8441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1)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916833"/>
            <a:ext cx="2376264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Акционирование </a:t>
            </a:r>
            <a:r>
              <a:rPr lang="ru-RU" sz="1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ГУСХП </a:t>
            </a:r>
            <a:r>
              <a:rPr lang="ru-RU" sz="1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«Пионерское»</a:t>
            </a:r>
            <a:endParaRPr lang="ru-RU" sz="10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91631" y="2060848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2013 - 2014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419872" y="1880829"/>
            <a:ext cx="2664296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Внесение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долей края в ГУСХП </a:t>
            </a:r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«Пионерское»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и ООО </a:t>
            </a:r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«Петропавловск-Камчатский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комбикормовый </a:t>
            </a:r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завод»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в уставный капитал Корпорации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859571" y="4896198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 – 2015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444208" y="3203101"/>
            <a:ext cx="1440160" cy="4320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Финансирование проекта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444208" y="4835296"/>
            <a:ext cx="1440160" cy="42958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Рост капитализации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95535" y="2636912"/>
            <a:ext cx="2376265" cy="936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комплексного проекта с включением в него ООО </a:t>
            </a:r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«Петропавловск-Камчатский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комбикормовый </a:t>
            </a:r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завод»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и мукомольного производства</a:t>
            </a:r>
          </a:p>
        </p:txBody>
      </p:sp>
      <p:cxnSp>
        <p:nvCxnSpPr>
          <p:cNvPr id="44" name="Прямая со стрелкой 43"/>
          <p:cNvCxnSpPr>
            <a:stCxn id="33" idx="3"/>
          </p:cNvCxnSpPr>
          <p:nvPr/>
        </p:nvCxnSpPr>
        <p:spPr>
          <a:xfrm>
            <a:off x="6084168" y="2240869"/>
            <a:ext cx="360040" cy="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400013" y="3754228"/>
            <a:ext cx="1435683" cy="7548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Оптимизация производственных процессов</a:t>
            </a:r>
            <a:endParaRPr lang="ru-RU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1" name="Прямая со стрелкой 50"/>
          <p:cNvCxnSpPr>
            <a:stCxn id="49" idx="3"/>
            <a:endCxn id="36" idx="1"/>
          </p:cNvCxnSpPr>
          <p:nvPr/>
        </p:nvCxnSpPr>
        <p:spPr>
          <a:xfrm>
            <a:off x="1835696" y="4131674"/>
            <a:ext cx="378043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884368" y="3265239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1520" y="1325434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 Формирование </a:t>
            </a:r>
            <a:r>
              <a:rPr lang="ru-RU" i="1" dirty="0">
                <a:latin typeface="Tahoma" pitchFamily="34" charset="0"/>
                <a:ea typeface="Tahoma" pitchFamily="34" charset="0"/>
                <a:cs typeface="Tahoma" pitchFamily="34" charset="0"/>
              </a:rPr>
              <a:t>и развитие агропромышленного кластера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2223494" y="4726958"/>
            <a:ext cx="2060474" cy="79027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Строительство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мукомольного производства с мощностью переработки 120 тонн зерна в сутки</a:t>
            </a:r>
          </a:p>
        </p:txBody>
      </p:sp>
      <p:cxnSp>
        <p:nvCxnSpPr>
          <p:cNvPr id="54" name="Прямая со стрелкой 53"/>
          <p:cNvCxnSpPr>
            <a:stCxn id="36" idx="2"/>
            <a:endCxn id="53" idx="0"/>
          </p:cNvCxnSpPr>
          <p:nvPr/>
        </p:nvCxnSpPr>
        <p:spPr>
          <a:xfrm>
            <a:off x="3248854" y="4509120"/>
            <a:ext cx="4877" cy="217838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420962" y="2024846"/>
            <a:ext cx="1463406" cy="432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Юридическое лицо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8" name="Прямая со стрелкой 37"/>
          <p:cNvCxnSpPr>
            <a:endCxn id="33" idx="1"/>
          </p:cNvCxnSpPr>
          <p:nvPr/>
        </p:nvCxnSpPr>
        <p:spPr>
          <a:xfrm>
            <a:off x="2771800" y="2240869"/>
            <a:ext cx="648072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оединительная линия уступом 6"/>
          <p:cNvCxnSpPr>
            <a:stCxn id="43" idx="3"/>
            <a:endCxn id="33" idx="1"/>
          </p:cNvCxnSpPr>
          <p:nvPr/>
        </p:nvCxnSpPr>
        <p:spPr>
          <a:xfrm flipV="1">
            <a:off x="2771800" y="2240869"/>
            <a:ext cx="648072" cy="864095"/>
          </a:xfrm>
          <a:prstGeom prst="bentConnector3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Скругленный прямоугольник 35"/>
          <p:cNvSpPr/>
          <p:nvPr/>
        </p:nvSpPr>
        <p:spPr>
          <a:xfrm>
            <a:off x="2213739" y="3754228"/>
            <a:ext cx="2070229" cy="7548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Модернизация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предприятия </a:t>
            </a:r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«Пионерское»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«Петропавловск-Камчатского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комбикормового </a:t>
            </a:r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завода»</a:t>
            </a:r>
            <a:endParaRPr lang="ru-RU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851923" y="3212975"/>
            <a:ext cx="2232245" cy="37740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Получение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Корпорацией кредита под залог долей в предприятиях</a:t>
            </a:r>
          </a:p>
        </p:txBody>
      </p:sp>
      <p:cxnSp>
        <p:nvCxnSpPr>
          <p:cNvPr id="40" name="Прямая со стрелкой 39"/>
          <p:cNvCxnSpPr>
            <a:endCxn id="39" idx="0"/>
          </p:cNvCxnSpPr>
          <p:nvPr/>
        </p:nvCxnSpPr>
        <p:spPr>
          <a:xfrm>
            <a:off x="4968045" y="2600909"/>
            <a:ext cx="1" cy="612066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4608004" y="4582942"/>
            <a:ext cx="1628426" cy="9342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Проработка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возможности выращивания зерна для поставок на мелькомбинат</a:t>
            </a:r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6084168" y="3401675"/>
            <a:ext cx="360040" cy="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53" idx="3"/>
          </p:cNvCxnSpPr>
          <p:nvPr/>
        </p:nvCxnSpPr>
        <p:spPr>
          <a:xfrm>
            <a:off x="4283968" y="5122095"/>
            <a:ext cx="324036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37" idx="1"/>
          </p:cNvCxnSpPr>
          <p:nvPr/>
        </p:nvCxnSpPr>
        <p:spPr>
          <a:xfrm>
            <a:off x="6236430" y="5050087"/>
            <a:ext cx="207778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Скругленный прямоугольник 58"/>
          <p:cNvSpPr/>
          <p:nvPr/>
        </p:nvSpPr>
        <p:spPr>
          <a:xfrm>
            <a:off x="4968046" y="5661248"/>
            <a:ext cx="1268384" cy="79027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Продажа </a:t>
            </a:r>
            <a:r>
              <a:rPr lang="ru-RU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пула предприятий стратегическому инвестору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6444208" y="5867683"/>
            <a:ext cx="1440160" cy="37740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Выход из проекта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1" name="Прямая со стрелкой 60"/>
          <p:cNvCxnSpPr/>
          <p:nvPr/>
        </p:nvCxnSpPr>
        <p:spPr>
          <a:xfrm>
            <a:off x="6236430" y="6059551"/>
            <a:ext cx="207778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875474" y="5902495"/>
            <a:ext cx="1233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2015 – 2016 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1" name="Рисунок 30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26343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1)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3284984"/>
            <a:ext cx="1728192" cy="6451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sz="11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(переработка) бизнес-плана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555776" y="3284984"/>
            <a:ext cx="1466265" cy="6451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Подготовка 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инвестиционной презентации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827773" y="2428422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444208" y="4844221"/>
            <a:ext cx="1368152" cy="4320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Финансирование проекта</a:t>
            </a:r>
            <a:endParaRPr lang="ru-RU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444208" y="2367520"/>
            <a:ext cx="1368152" cy="42958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Земельные участки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331640" y="4790213"/>
            <a:ext cx="2232249" cy="54005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Оценка 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возможности участия </a:t>
            </a:r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Корпорации 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в качестве соинвестора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812360" y="4904061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 – 2015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1520" y="132543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 Строительство </a:t>
            </a:r>
            <a:r>
              <a:rPr lang="ru-RU" i="1" dirty="0">
                <a:latin typeface="Tahoma" pitchFamily="34" charset="0"/>
                <a:ea typeface="Tahoma" pitchFamily="34" charset="0"/>
                <a:cs typeface="Tahoma" pitchFamily="34" charset="0"/>
              </a:rPr>
              <a:t>завода по термической переработке торфа «Энергетическая фабрика»</a:t>
            </a:r>
          </a:p>
        </p:txBody>
      </p:sp>
      <p:cxnSp>
        <p:nvCxnSpPr>
          <p:cNvPr id="38" name="Прямая со стрелкой 37"/>
          <p:cNvCxnSpPr>
            <a:stCxn id="2" idx="3"/>
          </p:cNvCxnSpPr>
          <p:nvPr/>
        </p:nvCxnSpPr>
        <p:spPr>
          <a:xfrm>
            <a:off x="2123728" y="3607560"/>
            <a:ext cx="432048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Скругленный прямоугольник 35"/>
          <p:cNvSpPr/>
          <p:nvPr/>
        </p:nvSpPr>
        <p:spPr>
          <a:xfrm>
            <a:off x="395537" y="2204864"/>
            <a:ext cx="3168352" cy="7548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Содействие 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в оформлении права собственности на участок строительства и участок торфоразработки 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851923" y="4583511"/>
            <a:ext cx="2232245" cy="9534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Выделение Корпорацией </a:t>
            </a:r>
            <a:r>
              <a:rPr lang="ru-RU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необходимых средств в случае принятия решения об участии в качестве соинвестора</a:t>
            </a:r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6084168" y="5060244"/>
            <a:ext cx="360040" cy="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39" idx="1"/>
          </p:cNvCxnSpPr>
          <p:nvPr/>
        </p:nvCxnSpPr>
        <p:spPr>
          <a:xfrm>
            <a:off x="3563889" y="5060243"/>
            <a:ext cx="288034" cy="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1619672" y="3930136"/>
            <a:ext cx="0" cy="860077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Скругленный прямоугольник 69"/>
          <p:cNvSpPr/>
          <p:nvPr/>
        </p:nvSpPr>
        <p:spPr>
          <a:xfrm>
            <a:off x="4608004" y="3294857"/>
            <a:ext cx="1466265" cy="6451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Привлечение инвесторов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2" name="Прямая со стрелкой 71"/>
          <p:cNvCxnSpPr>
            <a:endCxn id="70" idx="1"/>
          </p:cNvCxnSpPr>
          <p:nvPr/>
        </p:nvCxnSpPr>
        <p:spPr>
          <a:xfrm>
            <a:off x="4022041" y="3611936"/>
            <a:ext cx="585963" cy="5497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Соединительная линия уступом 76"/>
          <p:cNvCxnSpPr>
            <a:stCxn id="70" idx="2"/>
          </p:cNvCxnSpPr>
          <p:nvPr/>
        </p:nvCxnSpPr>
        <p:spPr>
          <a:xfrm rot="16200000" flipH="1">
            <a:off x="5243692" y="4037453"/>
            <a:ext cx="1117940" cy="923051"/>
          </a:xfrm>
          <a:prstGeom prst="bentConnector3">
            <a:avLst>
              <a:gd name="adj1" fmla="val 29077"/>
            </a:avLst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>
            <a:endCxn id="37" idx="1"/>
          </p:cNvCxnSpPr>
          <p:nvPr/>
        </p:nvCxnSpPr>
        <p:spPr>
          <a:xfrm>
            <a:off x="3575209" y="2582311"/>
            <a:ext cx="2868999" cy="0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6444208" y="3356994"/>
            <a:ext cx="1368152" cy="432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Документация по проекту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827773" y="3419128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5" name="Соединительная линия уступом 84"/>
          <p:cNvCxnSpPr>
            <a:stCxn id="33" idx="3"/>
            <a:endCxn id="82" idx="0"/>
          </p:cNvCxnSpPr>
          <p:nvPr/>
        </p:nvCxnSpPr>
        <p:spPr>
          <a:xfrm flipV="1">
            <a:off x="4022041" y="3356994"/>
            <a:ext cx="3106243" cy="250566"/>
          </a:xfrm>
          <a:prstGeom prst="bentConnector4">
            <a:avLst>
              <a:gd name="adj1" fmla="val 9210"/>
              <a:gd name="adj2" fmla="val 219972"/>
            </a:avLst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16434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1)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7342" y="1325434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Строительство всесезонного горнолыжного курорта</a:t>
            </a:r>
            <a:endParaRPr lang="ru-RU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4" name="Рисунок 23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1772816"/>
            <a:ext cx="2304256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Привлечение инвесторов и управляющей компании</a:t>
            </a:r>
            <a:endParaRPr lang="ru-RU" sz="11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2360" y="1916831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2015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14925" y="5589240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2015 – 2016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20962" y="5528337"/>
            <a:ext cx="1391398" cy="42958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ПСД и ИРД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5535" y="2708918"/>
            <a:ext cx="2304257" cy="72008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Актуализация и доработка инвестиционной документации с учетом требований инвесторов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12360" y="2843062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 – 2015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2" name="Прямая со стрелкой 21"/>
          <p:cNvCxnSpPr>
            <a:stCxn id="56" idx="3"/>
            <a:endCxn id="14" idx="1"/>
          </p:cNvCxnSpPr>
          <p:nvPr/>
        </p:nvCxnSpPr>
        <p:spPr>
          <a:xfrm>
            <a:off x="3707904" y="5738809"/>
            <a:ext cx="2713058" cy="4319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420962" y="1880829"/>
            <a:ext cx="1368152" cy="4320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Финансирование проекта</a:t>
            </a:r>
            <a:endParaRPr lang="ru-RU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7" name="Прямая со стрелкой 26"/>
          <p:cNvCxnSpPr>
            <a:endCxn id="23" idx="1"/>
          </p:cNvCxnSpPr>
          <p:nvPr/>
        </p:nvCxnSpPr>
        <p:spPr>
          <a:xfrm flipV="1">
            <a:off x="2699792" y="2096852"/>
            <a:ext cx="3721170" cy="2384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Соединительная линия уступом 63"/>
          <p:cNvCxnSpPr/>
          <p:nvPr/>
        </p:nvCxnSpPr>
        <p:spPr>
          <a:xfrm rot="16200000" flipH="1">
            <a:off x="1115617" y="2564904"/>
            <a:ext cx="288032" cy="1"/>
          </a:xfrm>
          <a:prstGeom prst="bentConnector3">
            <a:avLst/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кругленный прямоугольник 44"/>
          <p:cNvSpPr/>
          <p:nvPr/>
        </p:nvSpPr>
        <p:spPr>
          <a:xfrm>
            <a:off x="2411760" y="3645024"/>
            <a:ext cx="176419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Подготовка заявки на создание туристско-рекреационной ОЭЗ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0" name="Соединительная линия уступом 49"/>
          <p:cNvCxnSpPr>
            <a:stCxn id="15" idx="3"/>
            <a:endCxn id="45" idx="0"/>
          </p:cNvCxnSpPr>
          <p:nvPr/>
        </p:nvCxnSpPr>
        <p:spPr>
          <a:xfrm>
            <a:off x="2699792" y="3068959"/>
            <a:ext cx="594066" cy="576065"/>
          </a:xfrm>
          <a:prstGeom prst="bentConnector2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Скругленный прямоугольник 55"/>
          <p:cNvSpPr/>
          <p:nvPr/>
        </p:nvSpPr>
        <p:spPr>
          <a:xfrm>
            <a:off x="395536" y="5445224"/>
            <a:ext cx="3312368" cy="58716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и согласование проектной документации и получение соответствующей исходно-разрешительной документации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635896" y="4437112"/>
            <a:ext cx="2376264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Создание СП для управления ОЭЗ с участием КРКК и иностранной управляющей компании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9" name="Соединительная линия уступом 58"/>
          <p:cNvCxnSpPr>
            <a:endCxn id="57" idx="0"/>
          </p:cNvCxnSpPr>
          <p:nvPr/>
        </p:nvCxnSpPr>
        <p:spPr>
          <a:xfrm>
            <a:off x="4175956" y="3905597"/>
            <a:ext cx="648072" cy="531515"/>
          </a:xfrm>
          <a:prstGeom prst="bentConnector2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6420962" y="4581128"/>
            <a:ext cx="1391398" cy="42958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Управляющая компания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2" name="Прямая со стрелкой 61"/>
          <p:cNvCxnSpPr>
            <a:stCxn id="57" idx="3"/>
            <a:endCxn id="61" idx="1"/>
          </p:cNvCxnSpPr>
          <p:nvPr/>
        </p:nvCxnSpPr>
        <p:spPr>
          <a:xfrm flipV="1">
            <a:off x="6012160" y="4795919"/>
            <a:ext cx="408802" cy="1233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рямоугольник 88"/>
          <p:cNvSpPr/>
          <p:nvPr/>
        </p:nvSpPr>
        <p:spPr>
          <a:xfrm>
            <a:off x="6409339" y="3682261"/>
            <a:ext cx="1391398" cy="42958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Режим ОЭЗ</a:t>
            </a:r>
            <a:endParaRPr lang="ru-RU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812360" y="3769295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2015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812360" y="4653136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2015 – 2016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593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1)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1520" y="132543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i="1" dirty="0">
                <a:latin typeface="Tahoma" pitchFamily="34" charset="0"/>
                <a:ea typeface="Tahoma" pitchFamily="34" charset="0"/>
                <a:cs typeface="Tahoma" pitchFamily="34" charset="0"/>
              </a:rPr>
              <a:t>Горно-металлургический комбинат по добыче и переработке руды Озерновского золоторудного месторождения Камчатского края</a:t>
            </a:r>
          </a:p>
        </p:txBody>
      </p:sp>
      <p:pic>
        <p:nvPicPr>
          <p:cNvPr id="24" name="Рисунок 23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2377396"/>
            <a:ext cx="2304256" cy="4755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Уточнение ситуации с экологической экспертизой</a:t>
            </a:r>
            <a:endParaRPr lang="ru-RU" sz="11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2360" y="2473151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2360" y="5219329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 – 2015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0962" y="5157194"/>
            <a:ext cx="1391398" cy="4320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Финансирование проекта</a:t>
            </a:r>
            <a:endParaRPr lang="ru-RU" sz="105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979711" y="3645024"/>
            <a:ext cx="2304257" cy="43204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инвестиционной презентации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635899" y="5181595"/>
            <a:ext cx="2232245" cy="37740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Привлечение инвесторов и/или заемных средств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9" name="Прямая со стрелкой 18"/>
          <p:cNvCxnSpPr>
            <a:stCxn id="18" idx="3"/>
            <a:endCxn id="13" idx="1"/>
          </p:cNvCxnSpPr>
          <p:nvPr/>
        </p:nvCxnSpPr>
        <p:spPr>
          <a:xfrm>
            <a:off x="5868144" y="5370296"/>
            <a:ext cx="552818" cy="2921"/>
          </a:xfrm>
          <a:prstGeom prst="straightConnector1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812360" y="3697287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0" name="Соединительная линия уступом 29"/>
          <p:cNvCxnSpPr>
            <a:stCxn id="7" idx="3"/>
            <a:endCxn id="15" idx="0"/>
          </p:cNvCxnSpPr>
          <p:nvPr/>
        </p:nvCxnSpPr>
        <p:spPr>
          <a:xfrm>
            <a:off x="2699792" y="2615166"/>
            <a:ext cx="432048" cy="1029858"/>
          </a:xfrm>
          <a:prstGeom prst="bentConnector2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>
            <a:stCxn id="15" idx="3"/>
            <a:endCxn id="18" idx="0"/>
          </p:cNvCxnSpPr>
          <p:nvPr/>
        </p:nvCxnSpPr>
        <p:spPr>
          <a:xfrm>
            <a:off x="4283968" y="3861048"/>
            <a:ext cx="468054" cy="1320547"/>
          </a:xfrm>
          <a:prstGeom prst="bentConnector2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8879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 2)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770751334"/>
              </p:ext>
            </p:extLst>
          </p:nvPr>
        </p:nvGraphicFramePr>
        <p:xfrm>
          <a:off x="0" y="1286917"/>
          <a:ext cx="9144002" cy="4662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3808"/>
                <a:gridCol w="1296144"/>
                <a:gridCol w="720080"/>
                <a:gridCol w="504056"/>
                <a:gridCol w="384652"/>
                <a:gridCol w="605180"/>
                <a:gridCol w="806907"/>
                <a:gridCol w="537938"/>
                <a:gridCol w="470696"/>
                <a:gridCol w="537938"/>
                <a:gridCol w="436603"/>
              </a:tblGrid>
              <a:tr h="1944563"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реализации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Разработка инвестиционной документации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Земельные вопросы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Получение лицензии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Привлечение инвесторов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Инструменты г</a:t>
                      </a:r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осударственной</a:t>
                      </a:r>
                      <a:r>
                        <a:rPr lang="ru-RU" sz="13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поддержки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Проектная</a:t>
                      </a:r>
                      <a:r>
                        <a:rPr lang="ru-RU" sz="13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документация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Строительство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Административная</a:t>
                      </a:r>
                      <a:r>
                        <a:rPr lang="ru-RU" sz="13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поддержка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Маркетинг</a:t>
                      </a:r>
                      <a:r>
                        <a:rPr lang="ru-RU" sz="13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проекта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Создание бизнес-инкубатора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2014-2016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Ярмарка сельскохозяйственных производителей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2014-2016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Разработка</a:t>
                      </a:r>
                      <a:r>
                        <a:rPr lang="ru-RU" sz="13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Крутогоровского</a:t>
                      </a:r>
                      <a:r>
                        <a:rPr lang="ru-RU" sz="13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месторождения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2014-2017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Создание туристско-рекреационного кластера «Паратунка»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2014-2020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Создание торгового объекта совместно с ПО «</a:t>
                      </a:r>
                      <a:r>
                        <a:rPr lang="ru-RU" sz="13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Моховской</a:t>
                      </a:r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3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рыбкооп</a:t>
                      </a:r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»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2014-2016</a:t>
                      </a:r>
                      <a:endParaRPr lang="ru-RU" sz="13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949280"/>
            <a:ext cx="9144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Приоритетность ≠ Очередность</a:t>
            </a:r>
          </a:p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Работа по большинству проектов с приоритетом 2 должна начинаться уже сейчас. </a:t>
            </a:r>
            <a:endParaRPr lang="ru-RU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937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velotut.ru/wp-content/uploads/2011/12/petropavlovsk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346" b="35807"/>
          <a:stretch/>
        </p:blipFill>
        <p:spPr bwMode="auto">
          <a:xfrm>
            <a:off x="0" y="3814353"/>
            <a:ext cx="9143999" cy="3043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Принципы Стратегии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1412776"/>
            <a:ext cx="83529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Стратегия Корпорации развития Камчатского края разработана на период до 2020 года с учетом следующих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принципов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lvl="0"/>
            <a:endParaRPr lang="ru-RU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Основными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точками </a:t>
            </a: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роста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региона, помимо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приоритетных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инвестиционных проектов, являются индустриальные и агропромышленные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парки, а также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другие площадки коллективного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пользования, подготовленные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для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инвесторов;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Корпорация, помимо регулярных проектной и обеспечивающей деятельности, ведет совместно с Правительством Камчатского края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стратегическую </a:t>
            </a: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деятельность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, включающую мониторинг, лоббирование и применение в интересах Камчатского края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различных инструментов развития (ОЭЗ, кластеры и т.д.),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а также работу по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отраслевым стратегиям и программам (включая тематику Северного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морского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пути); </a:t>
            </a:r>
            <a:endParaRPr lang="ru-RU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endParaRPr lang="ru-RU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Корпорация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оказывает </a:t>
            </a: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поддержку потенциальным инициаторам и инвесторам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путем разработки инвестиционных проектов, привлечения инвестиций, содействия реализации проектов, финансового участия в проектах;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Корпорация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является одним из компонентов </a:t>
            </a: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инвестиционной привлекательности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Камчатского края.</a:t>
            </a:r>
          </a:p>
        </p:txBody>
      </p:sp>
    </p:spTree>
    <p:extLst>
      <p:ext uri="{BB962C8B-B14F-4D97-AF65-F5344CB8AC3E}">
        <p14:creationId xmlns="" xmlns:p14="http://schemas.microsoft.com/office/powerpoint/2010/main" val="214484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реализации инвестиционных проектов (приоритеты 3-5)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3681606886"/>
              </p:ext>
            </p:extLst>
          </p:nvPr>
        </p:nvGraphicFramePr>
        <p:xfrm>
          <a:off x="0" y="1331913"/>
          <a:ext cx="9144000" cy="4469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342"/>
                <a:gridCol w="8584658"/>
              </a:tblGrid>
              <a:tr h="362873">
                <a:tc rowSpan="5"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Приоритет</a:t>
                      </a:r>
                      <a:r>
                        <a:rPr lang="ru-RU" sz="13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3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Серебряная природная питьевая вода Камчатки в бухте «Русская»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873">
                <a:tc vMerge="1">
                  <a:txBody>
                    <a:bodyPr/>
                    <a:lstStyle/>
                    <a:p>
                      <a:endParaRPr lang="ru-RU" sz="1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Строительство гостиничного комплекса «Парус»</a:t>
                      </a:r>
                      <a:endParaRPr lang="ru-RU" sz="13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873">
                <a:tc vMerge="1">
                  <a:txBody>
                    <a:bodyPr/>
                    <a:lstStyle/>
                    <a:p>
                      <a:endParaRPr lang="ru-RU" sz="1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Строительство парка зимних видов спорта</a:t>
                      </a:r>
                      <a:endParaRPr lang="ru-RU" sz="13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8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Строительство</a:t>
                      </a:r>
                      <a:r>
                        <a:rPr lang="ru-RU" sz="13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Жупановской ГЭС</a:t>
                      </a:r>
                      <a:endParaRPr lang="ru-RU" sz="13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873">
                <a:tc vMerge="1">
                  <a:txBody>
                    <a:bodyPr/>
                    <a:lstStyle/>
                    <a:p>
                      <a:endParaRPr lang="ru-RU" sz="1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Создание промышленного (индустриального) парка</a:t>
                      </a:r>
                      <a:endParaRPr lang="ru-RU" sz="13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26738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Приоритет</a:t>
                      </a:r>
                      <a:r>
                        <a:rPr lang="ru-RU" sz="13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4</a:t>
                      </a:r>
                      <a:endParaRPr lang="ru-RU" sz="13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Строительство деревоперерабатывающего завода по производству топливных гранул (пеллет)</a:t>
                      </a:r>
                      <a:endParaRPr lang="ru-RU" sz="13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 sz="1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Реконструкция системы водоотведения центральной и северной частей г. Петропавловска-Камчатского</a:t>
                      </a:r>
                      <a:endParaRPr lang="ru-RU" sz="13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78284">
                <a:tc vMerge="1">
                  <a:txBody>
                    <a:bodyPr/>
                    <a:lstStyle/>
                    <a:p>
                      <a:endParaRPr lang="ru-RU" sz="1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Строительство горнодобывающего и перерабатывающего предприятия на месторождении «Родниковое»</a:t>
                      </a:r>
                      <a:endParaRPr lang="ru-RU" sz="13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73027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Приоритет</a:t>
                      </a:r>
                      <a:r>
                        <a:rPr lang="ru-RU" sz="13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5</a:t>
                      </a:r>
                      <a:endParaRPr lang="ru-RU" sz="13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Строительство тепличного комплекса с использованием горячих термальных вод Паратунского месторождения</a:t>
                      </a:r>
                      <a:endParaRPr lang="ru-RU" sz="13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1956">
                <a:tc vMerge="1">
                  <a:txBody>
                    <a:bodyPr/>
                    <a:lstStyle/>
                    <a:p>
                      <a:endParaRPr lang="ru-RU" sz="12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ru-RU" sz="13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Спортивно-экологический комплекс «Озеро Воробьиное Светлое»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40654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vert="vert27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Строительство полигона ТБО в г. Петропавловске-Камчатском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5949280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Проекты с приоритетностью 3-5 требуют значительной подготовительной работы, либо более сложны с точки зрения привлечения финансирования</a:t>
            </a:r>
            <a:endParaRPr lang="ru-RU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60973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Стратегические направления – </a:t>
            </a:r>
          </a:p>
          <a:p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пример Северного морского пути</a:t>
            </a:r>
            <a:endParaRPr lang="ru-RU" sz="2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1520" y="1196752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Северный морской путь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новая национальная транспортная артерия, открытая для международного судоходства.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4" name="Рисунок 23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249" y="1988840"/>
            <a:ext cx="385323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323528" y="1916832"/>
            <a:ext cx="4428492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Корпорация выступает 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ключевым субъектом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реализации данного проекта в Камчатском крае и намерена предпринять ряд мероприятий для развития направления: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Предварительная 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проработка и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PR 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тематики СМП, включая возможные варианты получения федеральной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поддержки.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программы формирования в Петропавловске-Камчатском восточного </a:t>
            </a:r>
            <a:r>
              <a:rPr lang="ru-RU" sz="1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хаба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СМП, выделение и проработка инвестиционных проектов, входящих в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программу.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Поддержка и продвижение 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проекта по созданию порта-</a:t>
            </a:r>
            <a:r>
              <a:rPr lang="ru-RU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хаба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и плавучего транспортно-логистического терминала.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5453643"/>
            <a:ext cx="8568952" cy="12157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Другие примеры долгосрочных инвестиционных идей и направлений: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Строительство лососевых рыбоводных заводов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производств по добыче и переработке общераспространенных полезных ископаемых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Туристско-рекреационные зоны «</a:t>
            </a:r>
            <a:r>
              <a:rPr lang="ru-RU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Налычевский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природный парк» и «Зеленовские озерки»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и запуск проектов ГЧП для развития социальной инфраструктуры региона</a:t>
            </a:r>
            <a:endParaRPr lang="ru-RU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220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" contrast="-42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73088"/>
            <a:ext cx="2517390" cy="3596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4375"/>
                    </a14:imgEffect>
                    <a14:imgEffect>
                      <a14:saturation sat="65000"/>
                    </a14:imgEffect>
                    <a14:imgEffect>
                      <a14:brightnessContrast contrast="-3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214" y="1998560"/>
            <a:ext cx="4157153" cy="3533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Tahoma" pitchFamily="34" charset="0"/>
              </a:rPr>
              <a:t>Для привлечения </a:t>
            </a:r>
            <a:r>
              <a:rPr lang="ru-RU" sz="2000" i="1" dirty="0">
                <a:solidFill>
                  <a:schemeClr val="accent2"/>
                </a:solidFill>
                <a:latin typeface="Tahoma" pitchFamily="34" charset="0"/>
              </a:rPr>
              <a:t>федерального</a:t>
            </a:r>
            <a:r>
              <a:rPr lang="ru-RU" sz="2000" dirty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ru-RU" sz="2000" i="1" dirty="0" smtClean="0">
                <a:solidFill>
                  <a:schemeClr val="accent2"/>
                </a:solidFill>
                <a:latin typeface="Tahoma" pitchFamily="34" charset="0"/>
              </a:rPr>
              <a:t>финансирования</a:t>
            </a:r>
            <a:r>
              <a:rPr lang="ru-RU" sz="2000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ru-RU" sz="2000" dirty="0" smtClean="0">
                <a:latin typeface="Tahoma" pitchFamily="34" charset="0"/>
              </a:rPr>
              <a:t>используются механизмы </a:t>
            </a:r>
            <a:r>
              <a:rPr lang="ru-RU" sz="2000" dirty="0" smtClean="0">
                <a:solidFill>
                  <a:schemeClr val="tx1"/>
                </a:solidFill>
                <a:latin typeface="Tahoma" pitchFamily="34" charset="0"/>
              </a:rPr>
              <a:t>ФЦП, госпрограмм </a:t>
            </a:r>
            <a:r>
              <a:rPr lang="ru-RU" sz="2000" dirty="0" smtClean="0">
                <a:latin typeface="Tahoma" pitchFamily="34" charset="0"/>
              </a:rPr>
              <a:t>и пр.</a:t>
            </a:r>
            <a:endParaRPr lang="ru-RU" sz="2000" dirty="0">
              <a:latin typeface="Tahoma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85063002"/>
              </p:ext>
            </p:extLst>
          </p:nvPr>
        </p:nvGraphicFramePr>
        <p:xfrm>
          <a:off x="35496" y="1196753"/>
          <a:ext cx="5400600" cy="5600730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5400600"/>
              </a:tblGrid>
              <a:tr h="4025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ФЦП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«Экономическое и социальное развитие Дальнего Востока и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Байкальского региона»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ФЦП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«Жилище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438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ФЦП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«Устойчивое развитие сельских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территорий»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Государственная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программа «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Развитие физической культуры и спорта» 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438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effectLst/>
                          <a:latin typeface="Tahoma" pitchFamily="34" charset="0"/>
                        </a:rPr>
                        <a:t>ФЦП </a:t>
                      </a:r>
                      <a:r>
                        <a:rPr lang="ru-RU" sz="1050" b="1" u="none" strike="noStrike" dirty="0">
                          <a:effectLst/>
                          <a:latin typeface="Tahoma" pitchFamily="34" charset="0"/>
                        </a:rPr>
                        <a:t>«Развития внутреннего и въездного </a:t>
                      </a:r>
                      <a:r>
                        <a:rPr lang="ru-RU" sz="1050" b="1" u="none" strike="noStrike" dirty="0" smtClean="0">
                          <a:effectLst/>
                          <a:latin typeface="Tahoma" pitchFamily="34" charset="0"/>
                        </a:rPr>
                        <a:t>туризма»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2438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ФЦП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«Развитие водохозяйственного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комплекса»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ФЦП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«Развитие транспортной системы»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ФЦП Культура России»</a:t>
                      </a:r>
                      <a:endParaRPr lang="ru-RU" sz="1050" u="none" strike="noStrike" kern="1200" dirty="0">
                        <a:solidFill>
                          <a:schemeClr val="dk1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4025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ФЦП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«Повышение устойчивости жилых домов, основных объектов и систем жизнеобеспечения в сейсмических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районах»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Государственная программа «Развитие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рыбохозяйственного комплекса»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  <a:latin typeface="Tahoma" pitchFamily="34" charset="0"/>
                        </a:rPr>
                        <a:t>Программа </a:t>
                      </a:r>
                      <a:r>
                        <a:rPr lang="ru-RU" sz="1050" b="1" u="none" strike="noStrike" dirty="0" smtClean="0">
                          <a:effectLst/>
                          <a:latin typeface="Tahoma" pitchFamily="34" charset="0"/>
                        </a:rPr>
                        <a:t>поддержки </a:t>
                      </a:r>
                      <a:r>
                        <a:rPr lang="ru-RU" sz="1050" b="1" u="none" strike="noStrike" dirty="0">
                          <a:effectLst/>
                          <a:latin typeface="Tahoma" pitchFamily="34" charset="0"/>
                        </a:rPr>
                        <a:t>малого и среднего </a:t>
                      </a:r>
                      <a:r>
                        <a:rPr lang="ru-RU" sz="1050" b="1" u="none" strike="noStrike" dirty="0" smtClean="0">
                          <a:effectLst/>
                          <a:latin typeface="Tahoma" pitchFamily="34" charset="0"/>
                        </a:rPr>
                        <a:t>предпринимательства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251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err="1" smtClean="0">
                          <a:effectLst/>
                          <a:latin typeface="Tahoma" pitchFamily="34" charset="0"/>
                        </a:rPr>
                        <a:t>Гос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.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программа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«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Энергосбережение и повышение энергетической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эффективности»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  <a:latin typeface="Tahoma" pitchFamily="34" charset="0"/>
                        </a:rPr>
                        <a:t>ОАО «Фонд развития Дальнего Востока и Байкальского региона»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2438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Фонд 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содействия реформированию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ЖКХ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Особые экономические зоны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  <a:latin typeface="Tahoma" pitchFamily="34" charset="0"/>
                        </a:rPr>
                        <a:t>ОАО «РОСНАНО»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Инвестиционный фонд Российской Федерации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Государственные гарантии Российской Федерации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Государственная программа 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«</a:t>
                      </a:r>
                      <a:r>
                        <a:rPr lang="ru-RU" sz="1050" u="none" strike="noStrike" dirty="0">
                          <a:effectLst/>
                          <a:latin typeface="Tahoma" pitchFamily="34" charset="0"/>
                        </a:rPr>
                        <a:t>Охрана окружающей среды</a:t>
                      </a:r>
                      <a:r>
                        <a:rPr lang="ru-RU" sz="1050" u="none" strike="noStrike" dirty="0" smtClean="0">
                          <a:effectLst/>
                          <a:latin typeface="Tahoma" pitchFamily="34" charset="0"/>
                        </a:rPr>
                        <a:t>»</a:t>
                      </a:r>
                      <a:endParaRPr lang="ru-RU" sz="1050" b="1" i="0" u="none" strike="noStrike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Фонд содействия развитию жилищного строительства</a:t>
                      </a:r>
                      <a:endParaRPr lang="ru-RU" sz="1050" u="none" strike="noStrike" kern="1200" dirty="0">
                        <a:solidFill>
                          <a:schemeClr val="dk1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241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Зоны территориального развития</a:t>
                      </a:r>
                      <a:endParaRPr lang="ru-RU" sz="1050" u="none" strike="noStrike" kern="1200" dirty="0">
                        <a:solidFill>
                          <a:schemeClr val="dk1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Правая фигурная скобка 7"/>
          <p:cNvSpPr/>
          <p:nvPr/>
        </p:nvSpPr>
        <p:spPr>
          <a:xfrm>
            <a:off x="5508104" y="1363985"/>
            <a:ext cx="360040" cy="5494015"/>
          </a:xfrm>
          <a:prstGeom prst="rightBrace">
            <a:avLst>
              <a:gd name="adj1" fmla="val 202269"/>
              <a:gd name="adj2" fmla="val 6260"/>
            </a:avLst>
          </a:prstGeom>
          <a:ln w="38100" cap="rnd">
            <a:solidFill>
              <a:schemeClr val="accent1">
                <a:lumMod val="75000"/>
              </a:schemeClr>
            </a:solidFill>
            <a:round/>
            <a:tailEnd type="none"/>
          </a:ln>
          <a:effectLst>
            <a:glow rad="762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Tahoma" pitchFamily="34" charset="0"/>
            </a:endParaRPr>
          </a:p>
        </p:txBody>
      </p:sp>
      <p:sp>
        <p:nvSpPr>
          <p:cNvPr id="9" name="Объект 4"/>
          <p:cNvSpPr txBox="1">
            <a:spLocks/>
          </p:cNvSpPr>
          <p:nvPr/>
        </p:nvSpPr>
        <p:spPr>
          <a:xfrm>
            <a:off x="5940152" y="1327817"/>
            <a:ext cx="3093454" cy="13734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 smtClean="0">
                <a:latin typeface="Tahoma" pitchFamily="34" charset="0"/>
              </a:rPr>
              <a:t>По </a:t>
            </a:r>
            <a:r>
              <a:rPr lang="ru-RU" sz="1600" dirty="0">
                <a:latin typeface="Tahoma" pitchFamily="34" charset="0"/>
              </a:rPr>
              <a:t>каждому </a:t>
            </a:r>
            <a:r>
              <a:rPr lang="ru-RU" sz="1600" dirty="0" smtClean="0">
                <a:latin typeface="Tahoma" pitchFamily="34" charset="0"/>
              </a:rPr>
              <a:t>механизму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определен круг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 </a:t>
            </a:r>
            <a:r>
              <a:rPr lang="ru-RU" sz="1600" dirty="0">
                <a:latin typeface="Tahoma" pitchFamily="34" charset="0"/>
              </a:rPr>
              <a:t>инвестиционных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проектов</a:t>
            </a:r>
            <a:r>
              <a:rPr lang="ru-RU" sz="1600" dirty="0" smtClean="0">
                <a:latin typeface="Tahoma" pitchFamily="34" charset="0"/>
              </a:rPr>
              <a:t>, </a:t>
            </a:r>
            <a:r>
              <a:rPr lang="ru-RU" sz="1600" dirty="0">
                <a:latin typeface="Tahoma" pitchFamily="34" charset="0"/>
              </a:rPr>
              <a:t>которые могут претендовать на федеральную поддержку</a:t>
            </a:r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5940152" y="3861048"/>
            <a:ext cx="3093454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>
                <a:latin typeface="Tahoma" pitchFamily="34" charset="0"/>
              </a:rPr>
              <a:t>Составлен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</a:rPr>
              <a:t>план-график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</a:rPr>
              <a:t> </a:t>
            </a:r>
            <a:r>
              <a:rPr lang="ru-RU" sz="1600" dirty="0">
                <a:latin typeface="Tahoma" pitchFamily="34" charset="0"/>
              </a:rPr>
              <a:t>необходимых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</a:rPr>
              <a:t>мероприятий</a:t>
            </a:r>
          </a:p>
          <a:p>
            <a:pPr marL="0" indent="0" algn="ctr">
              <a:buNone/>
            </a:pPr>
            <a:r>
              <a:rPr lang="ru-RU" sz="1600" dirty="0" smtClean="0">
                <a:latin typeface="Tahoma" pitchFamily="34" charset="0"/>
              </a:rPr>
              <a:t>(Приложение </a:t>
            </a:r>
            <a:r>
              <a:rPr lang="ru-RU" sz="1600" dirty="0">
                <a:latin typeface="Tahoma" pitchFamily="34" charset="0"/>
              </a:rPr>
              <a:t>3)</a:t>
            </a:r>
          </a:p>
        </p:txBody>
      </p:sp>
      <p:sp>
        <p:nvSpPr>
          <p:cNvPr id="11" name="Стрелка вправо с вырезом 10"/>
          <p:cNvSpPr/>
          <p:nvPr/>
        </p:nvSpPr>
        <p:spPr>
          <a:xfrm rot="5400000">
            <a:off x="6966774" y="3038169"/>
            <a:ext cx="1008112" cy="504056"/>
          </a:xfrm>
          <a:prstGeom prst="notched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5157192"/>
            <a:ext cx="360040" cy="36004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5669632"/>
            <a:ext cx="36004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940152" y="6165304"/>
            <a:ext cx="360040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00192" y="5085184"/>
            <a:ext cx="268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Наиболее приоритетные механизмы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96882" y="5618819"/>
            <a:ext cx="268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Потенциально интересные в перспективе механизмы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6135687"/>
            <a:ext cx="268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Маловероятно использование в целях работы Корпорации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Рисунок 15" descr="\\pm0022\rupdata$\Shutova\Рабочий стол\logo_korporaciya_razvitiya_kamchatskogo_kraya4.pn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096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1521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prstClr val="black"/>
                </a:solidFill>
                <a:latin typeface="Tahoma" pitchFamily="34" charset="0"/>
              </a:rPr>
              <a:t>Вовлечение </a:t>
            </a:r>
            <a:r>
              <a:rPr lang="ru-RU" sz="2000" i="1" dirty="0">
                <a:solidFill>
                  <a:srgbClr val="C0504D"/>
                </a:solidFill>
                <a:latin typeface="Tahoma" pitchFamily="34" charset="0"/>
              </a:rPr>
              <a:t>частного</a:t>
            </a:r>
            <a:r>
              <a:rPr lang="ru-RU" sz="2000" dirty="0">
                <a:solidFill>
                  <a:srgbClr val="C0504D"/>
                </a:solidFill>
                <a:latin typeface="Tahoma" pitchFamily="34" charset="0"/>
              </a:rPr>
              <a:t> </a:t>
            </a:r>
            <a:r>
              <a:rPr lang="ru-RU" sz="2000" i="1" dirty="0">
                <a:solidFill>
                  <a:srgbClr val="C0504D"/>
                </a:solidFill>
                <a:latin typeface="Tahoma" pitchFamily="34" charset="0"/>
              </a:rPr>
              <a:t>сектора</a:t>
            </a:r>
            <a:r>
              <a:rPr lang="ru-RU" sz="2000" dirty="0">
                <a:solidFill>
                  <a:srgbClr val="C0504D"/>
                </a:solidFill>
                <a:latin typeface="Tahoma" pitchFamily="34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ahoma" pitchFamily="34" charset="0"/>
              </a:rPr>
              <a:t>возможно 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</a:rPr>
              <a:t>как в форме прямых</a:t>
            </a:r>
            <a:r>
              <a:rPr lang="ru-RU" sz="2000" b="1" i="1" dirty="0">
                <a:solidFill>
                  <a:srgbClr val="C0504D"/>
                </a:solidFill>
                <a:latin typeface="Tahoma" pitchFamily="34" charset="0"/>
              </a:rPr>
              <a:t> </a:t>
            </a:r>
            <a:r>
              <a:rPr lang="ru-RU" sz="2000" i="1" dirty="0">
                <a:solidFill>
                  <a:srgbClr val="C0504D"/>
                </a:solidFill>
                <a:latin typeface="Tahoma" pitchFamily="34" charset="0"/>
              </a:rPr>
              <a:t>инвестиций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</a:rPr>
              <a:t>, так и на принципах государственно-частного партнерства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01265304"/>
              </p:ext>
            </p:extLst>
          </p:nvPr>
        </p:nvGraphicFramePr>
        <p:xfrm>
          <a:off x="4572000" y="1412774"/>
          <a:ext cx="4392488" cy="5112569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682229"/>
                <a:gridCol w="2710259"/>
              </a:tblGrid>
              <a:tr h="400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Отрасль</a:t>
                      </a:r>
                    </a:p>
                  </a:txBody>
                  <a:tcPr marL="6666" marR="6666" marT="6666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Типовые инвесторы</a:t>
                      </a: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11798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Жилищно-коммунальное хозяйство</a:t>
                      </a:r>
                    </a:p>
                  </a:txBody>
                  <a:tcPr marL="6666" marR="6666" marT="6666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Институциональные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инвесторы</a:t>
                      </a: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Негосударственные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пенсионные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фонды</a:t>
                      </a: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Федеральные операторы в ЖКХ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0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Электроэнергетика</a:t>
                      </a:r>
                    </a:p>
                  </a:txBody>
                  <a:tcPr marL="8945" marR="8945" marT="8945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Крупные энергетические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компании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России и АТР</a:t>
                      </a: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Европейские компании, имеющие опыт инвестирования в российскую генерацию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Лесопромышленный комплекс</a:t>
                      </a:r>
                    </a:p>
                  </a:txBody>
                  <a:tcPr marL="6666" marR="6666" marT="6666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Локальные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лесозаготовительные и лесоперерабатывающие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предприятия</a:t>
                      </a: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Крупные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межрегиональные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холдинги</a:t>
                      </a: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Иностранные инвесторы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4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Рыболовство 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рыбоводство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8945" marR="8945" marT="8945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Компании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в сфере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марикультуры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рыбопереработки из России и стран АТР</a:t>
                      </a: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Местный бизнес</a:t>
                      </a: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86554774"/>
              </p:ext>
            </p:extLst>
          </p:nvPr>
        </p:nvGraphicFramePr>
        <p:xfrm>
          <a:off x="179512" y="1412777"/>
          <a:ext cx="4176464" cy="5112567"/>
        </p:xfrm>
        <a:graphic>
          <a:graphicData uri="http://schemas.openxmlformats.org/drawingml/2006/table">
            <a:tbl>
              <a:tblPr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487664"/>
                <a:gridCol w="2688800"/>
              </a:tblGrid>
              <a:tr h="2964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Отрасль</a:t>
                      </a:r>
                    </a:p>
                  </a:txBody>
                  <a:tcPr marL="8945" marR="8945" marT="8945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Типовые инвесторы</a:t>
                      </a: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108939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Горнорудная промышленность</a:t>
                      </a:r>
                    </a:p>
                  </a:txBody>
                  <a:tcPr marL="8945" marR="8945" marT="8945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Крупные профильные российские компании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Зарубежные компании (АТР)</a:t>
                      </a:r>
                    </a:p>
                  </a:txBody>
                  <a:tcPr marL="8945" marR="8945" marT="89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6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Туризм</a:t>
                      </a:r>
                    </a:p>
                  </a:txBody>
                  <a:tcPr marL="6666" marR="6666" marT="6666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Российские и зарубежные компании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, имеющие опыт строительства крупных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туристских объектов</a:t>
                      </a:r>
                    </a:p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Управляющие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компании гостиничных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сетей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курортов</a:t>
                      </a:r>
                    </a:p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Местный бизнес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11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Агропромышленный комплекс</a:t>
                      </a:r>
                    </a:p>
                  </a:txBody>
                  <a:tcPr marL="6666" marR="6666" marT="6666" marB="0"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Крупные компании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, действующие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Дальневосточном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федеральном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округе </a:t>
                      </a:r>
                    </a:p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Компании, имеющие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опыт работы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в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сложных климатических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условиях </a:t>
                      </a:r>
                    </a:p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Местные малые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средние компании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6666" marR="6666" marT="66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84947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95632225"/>
              </p:ext>
            </p:extLst>
          </p:nvPr>
        </p:nvGraphicFramePr>
        <p:xfrm>
          <a:off x="0" y="1196752"/>
          <a:ext cx="9144000" cy="504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9752"/>
                <a:gridCol w="6804248"/>
              </a:tblGrid>
              <a:tr h="241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itchFamily="34" charset="0"/>
                        </a:rPr>
                        <a:t>Фонд</a:t>
                      </a:r>
                      <a:endParaRPr lang="ru-RU" sz="16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ahoma" pitchFamily="34" charset="0"/>
                        </a:rPr>
                        <a:t>Отрасли, предпочтения</a:t>
                      </a:r>
                      <a:endParaRPr lang="ru-RU" sz="16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/>
                </a:tc>
              </a:tr>
              <a:tr h="474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Baring Vostok Private Equity Fund</a:t>
                      </a:r>
                      <a:endParaRPr lang="ru-RU" sz="12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ahoma" pitchFamily="34" charset="0"/>
                        </a:rPr>
                        <a:t>Природные </a:t>
                      </a: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ресурсы.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ahoma" pitchFamily="34" charset="0"/>
                        </a:rPr>
                        <a:t>Потребительские </a:t>
                      </a: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товары и услуги.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40000"/>
                        <a:alpha val="90000"/>
                      </a:schemeClr>
                    </a:solidFill>
                  </a:tcPr>
                </a:tc>
              </a:tr>
              <a:tr h="189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CapMan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Быстрорастущий средний бизнес.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20000"/>
                        <a:alpha val="90000"/>
                      </a:schemeClr>
                    </a:solidFill>
                  </a:tcPr>
                </a:tc>
              </a:tr>
              <a:tr h="335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Quadriga Capital Russia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Быстрорастущие компании, занимающие лидирующие позиции в своих отраслях.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40000"/>
                        <a:alpha val="90000"/>
                      </a:schemeClr>
                    </a:solidFill>
                  </a:tcPr>
                </a:tc>
              </a:tr>
              <a:tr h="6719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N. R. Growth Consulting Ltd.</a:t>
                      </a:r>
                      <a:endParaRPr lang="ru-RU" sz="12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Розничная торговля (товары широкого потребления, автомобили, электроника, и др.), производство продуктов питания, IT и консалтинг, природные ресурсы, деревообработка и лесозаготовка, недвижимость и другие.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20000"/>
                        <a:alpha val="90000"/>
                      </a:schemeClr>
                    </a:solidFill>
                  </a:tcPr>
                </a:tc>
              </a:tr>
              <a:tr h="6719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Svarog Capital Advisors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Сектора, активно развивающиеся вслед за потребительским спросом. Быстрорастущие компании в высокотехнологичных отраслях, таких как IT и программное обеспечение, медиа, биотехнологии и альтернативная энергетика.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40000"/>
                        <a:alpha val="90000"/>
                      </a:schemeClr>
                    </a:solidFill>
                  </a:tcPr>
                </a:tc>
              </a:tr>
              <a:tr h="189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VIY Managers Ltd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Перспективные нишевые компании.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20000"/>
                        <a:alpha val="90000"/>
                      </a:schemeClr>
                    </a:solidFill>
                  </a:tcPr>
                </a:tc>
              </a:tr>
              <a:tr h="189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Wermuth Asset Management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«Зеленые» технологии.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40000"/>
                        <a:alpha val="90000"/>
                      </a:schemeClr>
                    </a:solidFill>
                  </a:tcPr>
                </a:tc>
              </a:tr>
              <a:tr h="3795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UFG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Средние быстрорастущие компании. Приоритет отдается секторам, активно развивающимся вслед за потребительским спросом.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20000"/>
                        <a:alpha val="90000"/>
                      </a:schemeClr>
                    </a:solidFill>
                  </a:tcPr>
                </a:tc>
              </a:tr>
              <a:tr h="189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ADM Capital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Недооцененные активы на быстроразвивающихся рынках.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40000"/>
                        <a:alpha val="90000"/>
                      </a:schemeClr>
                    </a:solidFill>
                  </a:tcPr>
                </a:tc>
              </a:tr>
              <a:tr h="6719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Эльбрус Капитал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Рынки, связанные с меняющимися предпочтениями потребителей, инфраструктурой бизнеса и потребления, оптимизацией добычи и потребления природных ресурсов, а также ростом расходов на здравоохранение и образование.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20000"/>
                        <a:alpha val="90000"/>
                      </a:schemeClr>
                    </a:solidFill>
                  </a:tcPr>
                </a:tc>
              </a:tr>
              <a:tr h="503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Mint Capital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Средства массовой информации, потребительские товары и услуги (включая финансовые), розничная торговля, импортозамещение, сфера бизнес-услуг.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40000"/>
                        <a:alpha val="90000"/>
                      </a:schemeClr>
                    </a:solidFill>
                  </a:tcPr>
                </a:tc>
              </a:tr>
              <a:tr h="189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ahoma" pitchFamily="34" charset="0"/>
                        </a:rPr>
                        <a:t>Russia Partners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tx2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itchFamily="34" charset="0"/>
                        </a:rPr>
                        <a:t>Быстрорастущие высокотехнологичные и инновационные бизнесы.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070" marR="61070" marT="0" marB="0" anchor="ctr">
                    <a:solidFill>
                      <a:schemeClr val="accent1">
                        <a:tint val="2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16530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ahoma" pitchFamily="34" charset="0"/>
                <a:cs typeface="Tahoma" pitchFamily="34" charset="0"/>
              </a:rPr>
              <a:t>Перспективны также </a:t>
            </a:r>
            <a:r>
              <a:rPr lang="ru-RU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крупнейшие российские частные инвесторы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(инвестирование свободного личного капитала)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Tahoma" pitchFamily="34" charset="0"/>
              </a:rPr>
              <a:t>Потенциально заинтересованы в финансовых вложениях в различные отрасли </a:t>
            </a:r>
            <a:r>
              <a:rPr lang="ru-RU" sz="2000" b="1" i="1" dirty="0" smtClean="0">
                <a:solidFill>
                  <a:srgbClr val="C00000"/>
                </a:solidFill>
                <a:latin typeface="Tahoma" pitchFamily="34" charset="0"/>
              </a:rPr>
              <a:t>фонды прямых инвестиций</a:t>
            </a:r>
            <a:endParaRPr lang="ru-RU" sz="2000" dirty="0">
              <a:solidFill>
                <a:srgbClr val="C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250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19000"/>
                    </a14:imgEffect>
                    <a14:imgEffect>
                      <a14:colorTemperature colorTemp="3375"/>
                    </a14:imgEffect>
                    <a14:imgEffect>
                      <a14:brightnessContrast bright="-9000" contrast="-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07" y="2204864"/>
            <a:ext cx="5194020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6835597"/>
              </p:ext>
            </p:extLst>
          </p:nvPr>
        </p:nvGraphicFramePr>
        <p:xfrm>
          <a:off x="107504" y="1196752"/>
          <a:ext cx="8928992" cy="24079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812593"/>
                <a:gridCol w="2968849"/>
                <a:gridCol w="3147550"/>
              </a:tblGrid>
              <a:tr h="67355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Разработка инвестиционных меморандумов </a:t>
                      </a:r>
                      <a:endParaRPr lang="ru-RU" sz="1400" i="0" dirty="0">
                        <a:latin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Адресная работа </a:t>
                      </a:r>
                      <a:b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</a:br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с потенциальными инвесторами</a:t>
                      </a:r>
                      <a:endParaRPr lang="ru-RU" sz="1400" i="0" dirty="0">
                        <a:latin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Создание узнаваемого регионального бренда</a:t>
                      </a:r>
                      <a:endParaRPr lang="ru-RU" sz="1400" i="0" dirty="0">
                        <a:latin typeface="Tahoma" pitchFamily="34" charset="0"/>
                      </a:endParaRPr>
                    </a:p>
                  </a:txBody>
                  <a:tcPr anchor="ctr"/>
                </a:tc>
              </a:tr>
              <a:tr h="1652268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+mn-cs"/>
                        </a:rPr>
                        <a:t>Проанализировать результаты прошедшего года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+mn-cs"/>
                        </a:rPr>
                        <a:t>Сформировать основные цели на последующий год, а так же подходы к их достижению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Письменные, электронные и факсовые рассылки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Телефонные переговоры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latin typeface="Tahoma" pitchFamily="34" charset="0"/>
                        </a:rPr>
                        <a:t> с</a:t>
                      </a:r>
                      <a:r>
                        <a:rPr lang="ru-RU" sz="1200" dirty="0" smtClean="0">
                          <a:latin typeface="Tahoma" pitchFamily="34" charset="0"/>
                        </a:rPr>
                        <a:t> инициаторами</a:t>
                      </a:r>
                      <a:r>
                        <a:rPr lang="ru-RU" sz="1200" baseline="0" dirty="0" smtClean="0">
                          <a:latin typeface="Tahoma" pitchFamily="34" charset="0"/>
                        </a:rPr>
                        <a:t> проектов</a:t>
                      </a:r>
                      <a:endParaRPr lang="ru-RU" sz="1200" dirty="0" smtClean="0">
                        <a:latin typeface="Tahoma" pitchFamily="34" charset="0"/>
                      </a:endParaRPr>
                    </a:p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Адресные рекламные мероприятия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endParaRPr lang="ru-RU" sz="1200" dirty="0"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Международные выставки и конференции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Взаимодействие со СМИ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Презентационная</a:t>
                      </a:r>
                      <a:r>
                        <a:rPr lang="ru-RU" sz="1200" baseline="0" dirty="0" smtClean="0">
                          <a:latin typeface="Tahoma" pitchFamily="34" charset="0"/>
                        </a:rPr>
                        <a:t> активность</a:t>
                      </a:r>
                      <a:endParaRPr lang="ru-RU" sz="1200" dirty="0" smtClean="0">
                        <a:latin typeface="Tahoma" pitchFamily="34" charset="0"/>
                      </a:endParaRPr>
                    </a:p>
                    <a:p>
                      <a:pPr marL="342900" indent="-3429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Трансляция рекламных роликов на международных и российских телеканалах</a:t>
                      </a:r>
                      <a:endParaRPr lang="ru-RU" sz="1200" dirty="0"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Объект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864159861"/>
              </p:ext>
            </p:extLst>
          </p:nvPr>
        </p:nvGraphicFramePr>
        <p:xfrm>
          <a:off x="107504" y="3573016"/>
          <a:ext cx="8928992" cy="32403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812593"/>
                <a:gridCol w="2968849"/>
                <a:gridCol w="3147550"/>
              </a:tblGrid>
              <a:tr h="569722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Продвижение инвестиционных проектов для широких аудиторий</a:t>
                      </a:r>
                      <a:endParaRPr lang="ru-RU" sz="1400" i="0" dirty="0">
                        <a:latin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Создание системы эффективного информационного обеспечения инвесторов</a:t>
                      </a:r>
                      <a:endParaRPr lang="ru-RU" sz="1400" i="0" dirty="0">
                        <a:latin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0" dirty="0" smtClean="0">
                          <a:latin typeface="Tahoma" pitchFamily="34" charset="0"/>
                        </a:rPr>
                        <a:t>Создание инвестиционных площадок под определенные инвестиционные проекты</a:t>
                      </a:r>
                      <a:endParaRPr lang="ru-RU" sz="1400" i="0" dirty="0">
                        <a:latin typeface="Tahoma" pitchFamily="34" charset="0"/>
                      </a:endParaRPr>
                    </a:p>
                  </a:txBody>
                  <a:tcPr anchor="ctr"/>
                </a:tc>
              </a:tr>
              <a:tr h="2295480">
                <a:tc>
                  <a:txBody>
                    <a:bodyPr/>
                    <a:lstStyle/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Издание каталога инвестиционных проектов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Содействие освещению и продвижению приоритетных инвестпроектов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Продвижение приоритетных проектов на федеральном уровне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Проведение роад-шоу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Ведение зарубежной деятельности</a:t>
                      </a:r>
                      <a:endParaRPr lang="ru-RU" sz="1200" dirty="0"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Создание и развитие геоинформационной системы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Создание электронных инвестиционных паспортов муниципальных образований Камчатского края 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Создание и поддержание базы потенциальных инвесторов</a:t>
                      </a:r>
                      <a:endParaRPr lang="ru-RU" sz="1200" dirty="0"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Определение целевых типов проектов для инвестиционной площадки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Подбор локаций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Решение земельных и инфраструктурных вопросов</a:t>
                      </a:r>
                    </a:p>
                    <a:p>
                      <a:pPr marL="228600" indent="-228600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latin typeface="Tahoma" pitchFamily="34" charset="0"/>
                        </a:rPr>
                        <a:t>Приглашение потенциальных инвесторов к участию в формате инвестиционных площадок</a:t>
                      </a:r>
                      <a:endParaRPr lang="ru-RU" sz="1200" dirty="0">
                        <a:latin typeface="Tahoma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619672" y="188640"/>
            <a:ext cx="712879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i="1" dirty="0" smtClean="0">
                <a:latin typeface="Tahoma" pitchFamily="34" charset="0"/>
              </a:rPr>
              <a:t>Механизм по </a:t>
            </a:r>
            <a:r>
              <a:rPr lang="ru-RU" sz="2200" b="1" i="1" dirty="0" smtClean="0">
                <a:solidFill>
                  <a:schemeClr val="accent2"/>
                </a:solidFill>
                <a:latin typeface="Tahoma" pitchFamily="34" charset="0"/>
              </a:rPr>
              <a:t>привлечению частных инвесторов</a:t>
            </a:r>
            <a:r>
              <a:rPr lang="ru-RU" sz="2200" i="1" dirty="0" smtClean="0">
                <a:latin typeface="Tahoma" pitchFamily="34" charset="0"/>
              </a:rPr>
              <a:t> выстраивается на системе мероприятий</a:t>
            </a:r>
            <a:endParaRPr lang="ru-RU" sz="2200" dirty="0">
              <a:solidFill>
                <a:prstClr val="black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520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http://tza.su/wp-content/uploads/2011/08/2-%D0%AD%D0%BA%D1%81%D0%BF%D0%B0%D0%BD%D1%81%D0%B8%D1%8F-%D0%B2-%D0%BC%D0%B0%D0%BB%D0%BE%D0%BD%D0%B0%D1%81%D0%B5%D0%BB%D0%B5%D0%BD%D0%BD%D1%8B%D0%B5-%D0%BF%D1%83%D0%BD%D0%BA%D1%82%D1%8B-%D0%BF%D0%B5%D1%80%D1%81%D0%BF%D0%B5%D0%BA%D1%82%D0%B8%D0%B2%D1%8B-%D0%B8-%D1%80%D0%B8%D1%81%D0%BA%D0%B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587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-108520" y="2027981"/>
            <a:ext cx="9252520" cy="3456384"/>
          </a:xfrm>
          <a:prstGeom prst="rect">
            <a:avLst/>
          </a:prstGeom>
          <a:ln>
            <a:noFill/>
          </a:ln>
          <a:effectLst>
            <a:softEdge rad="635000"/>
          </a:effectLst>
          <a:extLst/>
        </p:spPr>
      </p:pic>
      <p:graphicFrame>
        <p:nvGraphicFramePr>
          <p:cNvPr id="2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93843595"/>
              </p:ext>
            </p:extLst>
          </p:nvPr>
        </p:nvGraphicFramePr>
        <p:xfrm>
          <a:off x="457200" y="1495325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6093296"/>
            <a:ext cx="6300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609329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* - </a:t>
            </a:r>
            <a:r>
              <a:rPr lang="ru-RU" sz="1600" dirty="0" smtClean="0">
                <a:latin typeface="Tahoma" pitchFamily="34" charset="0"/>
                <a:cs typeface="Tahoma" pitchFamily="34" charset="0"/>
              </a:rPr>
              <a:t>Всемирный банк не может быть источником средств для проектов, но может оказать поддержку в продвижении инвестиционного имиджа Камчатки</a:t>
            </a:r>
            <a:endParaRPr lang="ru-RU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19672" y="188640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i="1" dirty="0" smtClean="0">
                <a:latin typeface="Tahoma" pitchFamily="34" charset="0"/>
              </a:rPr>
              <a:t>Источником внебюджетных средств </a:t>
            </a:r>
            <a:br>
              <a:rPr lang="ru-RU" sz="3600" i="1" dirty="0" smtClean="0">
                <a:latin typeface="Tahoma" pitchFamily="34" charset="0"/>
              </a:rPr>
            </a:br>
            <a:r>
              <a:rPr lang="ru-RU" sz="3600" i="1" dirty="0" smtClean="0">
                <a:latin typeface="Tahoma" pitchFamily="34" charset="0"/>
              </a:rPr>
              <a:t>также являются </a:t>
            </a:r>
            <a:br>
              <a:rPr lang="ru-RU" sz="3600" i="1" dirty="0" smtClean="0">
                <a:latin typeface="Tahoma" pitchFamily="34" charset="0"/>
              </a:rPr>
            </a:br>
            <a:r>
              <a:rPr lang="ru-RU" sz="3600" i="1" dirty="0" smtClean="0">
                <a:solidFill>
                  <a:schemeClr val="accent2"/>
                </a:solidFill>
                <a:latin typeface="Tahoma" pitchFamily="34" charset="0"/>
              </a:rPr>
              <a:t>финансовые и инвестиционные институты</a:t>
            </a:r>
            <a:endParaRPr lang="ru-RU" sz="3600" dirty="0">
              <a:solidFill>
                <a:prstClr val="black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944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:\1-ПРОЕКТЫ\320_Стратегия_КР_Камчатского_края\09_Рабочие версии\картинка\1278683180_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755" y="462936"/>
            <a:ext cx="4428245" cy="3326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vestikavkaza.ru/upload/iblock/335/a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-5000"/>
                    </a14:imgEffect>
                    <a14:imgEffect>
                      <a14:colorTemperature colorTemp="3750"/>
                    </a14:imgEffect>
                    <a14:imgEffect>
                      <a14:saturation sat="60000"/>
                    </a14:imgEffect>
                    <a14:imgEffect>
                      <a14:brightnessContrast bright="4000" contrast="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4572000" cy="3505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\\pm0022\rupdata$\Shutova\Рабочий стол\logo_korporaciya_razvitiya_kamchatskogo_kraya4.pn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55781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159540"/>
            <a:ext cx="5688632" cy="2421588"/>
          </a:xfrm>
          <a:prstGeom prst="rect">
            <a:avLst/>
          </a:prstGeom>
          <a:gradFill flip="none" rotWithShape="1">
            <a:gsLst>
              <a:gs pos="21000">
                <a:srgbClr val="DDEBCF">
                  <a:alpha val="65000"/>
                </a:srgbClr>
              </a:gs>
              <a:gs pos="73000">
                <a:srgbClr val="B8D98B">
                  <a:alpha val="88000"/>
                </a:srgbClr>
              </a:gs>
              <a:gs pos="85000">
                <a:srgbClr val="A5D789">
                  <a:alpha val="77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Роль Корпорации в формировании имиджа Камчатского края</a:t>
            </a:r>
          </a:p>
        </p:txBody>
      </p:sp>
    </p:spTree>
    <p:extLst>
      <p:ext uri="{BB962C8B-B14F-4D97-AF65-F5344CB8AC3E}">
        <p14:creationId xmlns="" xmlns:p14="http://schemas.microsoft.com/office/powerpoint/2010/main" val="21105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88640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prstClr val="black"/>
                </a:solidFill>
                <a:latin typeface="Tahoma" pitchFamily="34" charset="0"/>
              </a:rPr>
              <a:t>Корпорации развития отводится </a:t>
            </a:r>
            <a:r>
              <a:rPr lang="ru-RU" sz="3600" b="1" i="1" dirty="0">
                <a:solidFill>
                  <a:srgbClr val="C0504D"/>
                </a:solidFill>
                <a:latin typeface="Tahoma" pitchFamily="34" charset="0"/>
              </a:rPr>
              <a:t>ключевая</a:t>
            </a:r>
            <a:r>
              <a:rPr lang="ru-RU" sz="3600" dirty="0">
                <a:solidFill>
                  <a:srgbClr val="C0504D"/>
                </a:solidFill>
                <a:latin typeface="Tahoma" pitchFamily="34" charset="0"/>
              </a:rPr>
              <a:t> </a:t>
            </a:r>
            <a:r>
              <a:rPr lang="ru-RU" sz="3600" b="1" i="1" dirty="0">
                <a:solidFill>
                  <a:srgbClr val="C0504D"/>
                </a:solidFill>
                <a:latin typeface="Tahoma" pitchFamily="34" charset="0"/>
              </a:rPr>
              <a:t>роль</a:t>
            </a:r>
            <a:r>
              <a:rPr lang="ru-RU" sz="3600" dirty="0">
                <a:solidFill>
                  <a:srgbClr val="C0504D"/>
                </a:solidFill>
                <a:latin typeface="Tahoma" pitchFamily="34" charset="0"/>
              </a:rPr>
              <a:t> </a:t>
            </a:r>
            <a:r>
              <a:rPr lang="ru-RU" sz="3600" b="1" i="1" dirty="0">
                <a:solidFill>
                  <a:srgbClr val="C0504D"/>
                </a:solidFill>
                <a:latin typeface="Tahoma" pitchFamily="34" charset="0"/>
              </a:rPr>
              <a:t>в продвижении</a:t>
            </a:r>
            <a:r>
              <a:rPr lang="ru-RU" sz="3600" dirty="0">
                <a:solidFill>
                  <a:srgbClr val="C0504D"/>
                </a:solidFill>
                <a:latin typeface="Tahoma" pitchFamily="34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ahoma" pitchFamily="34" charset="0"/>
              </a:rPr>
              <a:t>положительного </a:t>
            </a:r>
            <a:r>
              <a:rPr lang="ru-RU" sz="3600" b="1" i="1" dirty="0">
                <a:solidFill>
                  <a:srgbClr val="C0504D"/>
                </a:solidFill>
                <a:latin typeface="Tahoma" pitchFamily="34" charset="0"/>
              </a:rPr>
              <a:t>имиджа</a:t>
            </a:r>
            <a:r>
              <a:rPr lang="ru-RU" sz="3600" dirty="0">
                <a:solidFill>
                  <a:srgbClr val="C0504D"/>
                </a:solidFill>
                <a:latin typeface="Tahoma" pitchFamily="34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ahoma" pitchFamily="34" charset="0"/>
              </a:rPr>
              <a:t>Камчатского края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21387971"/>
              </p:ext>
            </p:extLst>
          </p:nvPr>
        </p:nvGraphicFramePr>
        <p:xfrm>
          <a:off x="611560" y="1637881"/>
          <a:ext cx="7992888" cy="2007143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992888"/>
              </a:tblGrid>
              <a:tr h="4277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Основные направления позиционирования</a:t>
                      </a:r>
                      <a:endParaRPr lang="ru-RU" sz="18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77152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effectLst/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Одна из последних неосвоенных инвесторами территорий (в том числе по природным ресурсам)</a:t>
                      </a:r>
                      <a:endParaRPr lang="ru-RU" sz="14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85000"/>
                      </a:schemeClr>
                    </a:solidFill>
                  </a:tcPr>
                </a:tc>
              </a:tr>
              <a:tr h="401968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+mj-lt"/>
                        <a:buAutoNum type="arabicPeriod" startAt="2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Регион с уникальным туристским потенциалом</a:t>
                      </a:r>
                      <a:endParaRPr lang="ru-RU" sz="14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</a:tr>
              <a:tr h="537327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1200"/>
                        </a:spcAft>
                        <a:buFont typeface="+mj-lt"/>
                        <a:buAutoNum type="arabicPeriod" startAt="3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Территория устойчивого экономического развития и минимальных политических рисков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79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" name="Рисунок 12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368152" cy="954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6B8097"/>
              </a:clrFrom>
              <a:clrTo>
                <a:srgbClr val="6B8097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-24000"/>
                    </a14:imgEffect>
                    <a14:imgEffect>
                      <a14:colorTemperature colorTemp="3750"/>
                    </a14:imgEffect>
                    <a14:imgEffect>
                      <a14:brightnessContrast bright="-23000" contrast="-4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687" y="4293096"/>
            <a:ext cx="6252626" cy="2304256"/>
          </a:xfrm>
          <a:prstGeom prst="rect">
            <a:avLst/>
          </a:prstGeom>
          <a:ln>
            <a:noFill/>
          </a:ln>
          <a:effectLst>
            <a:glow rad="127000">
              <a:schemeClr val="accent1"/>
            </a:glow>
            <a:outerShdw dist="35921" dir="2700000" algn="ctr" rotWithShape="0">
              <a:schemeClr val="bg2">
                <a:alpha val="33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4581128"/>
            <a:ext cx="24482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Повышение интенсивности распространения информации</a:t>
            </a:r>
            <a:endParaRPr lang="ru-RU" sz="1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56176" y="4581128"/>
            <a:ext cx="24482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Сотрудничество с российскими и международными ассоциациями</a:t>
            </a:r>
            <a:endParaRPr lang="ru-RU" sz="1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47864" y="4587205"/>
            <a:ext cx="250579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Событийный маркетинг</a:t>
            </a:r>
            <a:endParaRPr lang="ru-RU" sz="1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7020272" y="3789040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4211960" y="3789040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511660" y="3789040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63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6B8097"/>
              </a:clrFrom>
              <a:clrTo>
                <a:srgbClr val="6B8097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colorTemperature colorTemp="3750"/>
                    </a14:imgEffect>
                    <a14:imgEffect>
                      <a14:brightnessContrast bright="-23000" contrast="-4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687" y="4293096"/>
            <a:ext cx="6252626" cy="2304256"/>
          </a:xfrm>
          <a:prstGeom prst="rect">
            <a:avLst/>
          </a:prstGeom>
          <a:ln>
            <a:noFill/>
          </a:ln>
          <a:effectLst>
            <a:glow rad="127000">
              <a:schemeClr val="accent1"/>
            </a:glow>
            <a:outerShdw dist="35921" dir="2700000" algn="ctr" rotWithShape="0">
              <a:schemeClr val="bg2">
                <a:alpha val="33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88640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prstClr val="black"/>
                </a:solidFill>
                <a:latin typeface="Tahoma" pitchFamily="34" charset="0"/>
              </a:rPr>
              <a:t>Основные направления работы Корпорации по продвижению </a:t>
            </a:r>
            <a:r>
              <a:rPr lang="ru-RU" sz="3600" dirty="0">
                <a:solidFill>
                  <a:prstClr val="black"/>
                </a:solidFill>
                <a:latin typeface="Tahoma" pitchFamily="34" charset="0"/>
              </a:rPr>
              <a:t>положительного имиджа Камчатского края</a:t>
            </a:r>
          </a:p>
        </p:txBody>
      </p:sp>
      <p:pic>
        <p:nvPicPr>
          <p:cNvPr id="13" name="Рисунок 12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1412776"/>
            <a:ext cx="2520280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Повышение интенсивности распространения информации</a:t>
            </a:r>
            <a:endParaRPr lang="ru-RU" sz="1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56176" y="1412776"/>
            <a:ext cx="24482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Сотрудничество с российскими и международными ассоциациями</a:t>
            </a:r>
            <a:endParaRPr lang="ru-RU" sz="1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47864" y="1418853"/>
            <a:ext cx="250579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Событийный маркетинг</a:t>
            </a:r>
            <a:endParaRPr lang="ru-RU" sz="1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9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78909241"/>
              </p:ext>
            </p:extLst>
          </p:nvPr>
        </p:nvGraphicFramePr>
        <p:xfrm>
          <a:off x="3347864" y="2708921"/>
          <a:ext cx="2505794" cy="3806190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505794"/>
              </a:tblGrid>
              <a:tr h="628630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4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Организация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 и поддержка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форумов, конференций, круглых столов, ярмарок, презентаций и т.д.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170800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4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Организация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роад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-шоу, а также презентаций инвестиционного потенциала Камчатского края в странах Азиатско-Тихоокеанского региона (в Республике Корея, Японии, Китае и др.)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28630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4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Участие в торгово-экономических форумах/ярмарках/конференциях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 в АТР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884308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ct val="114000"/>
                        </a:lnSpc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Проведение дней Камчатского края, презентации инвестиционного и экспортного потенциала Камчатского края за рубежом 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29118618"/>
              </p:ext>
            </p:extLst>
          </p:nvPr>
        </p:nvGraphicFramePr>
        <p:xfrm>
          <a:off x="554038" y="2708920"/>
          <a:ext cx="2505794" cy="3522560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505794"/>
              </a:tblGrid>
              <a:tr h="62863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Выстраивание коммуникаций со СМИ различного уровня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863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Генерирование информационных поводов межрегионального значения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2863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Проведение коммуникационных мероприятий для СМИ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7395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Увеличение </a:t>
                      </a:r>
                      <a:r>
                        <a:rPr lang="ru-RU" sz="1100" b="0" kern="12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комментарийной</a:t>
                      </a: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 активности основных ньюсмейкеров Корпорации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28630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14000"/>
                        </a:lnSpc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Проведение регулярного анализа информационного поля и оперативное реагирование на негативные «вызовы» в СМИ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33464672"/>
              </p:ext>
            </p:extLst>
          </p:nvPr>
        </p:nvGraphicFramePr>
        <p:xfrm>
          <a:off x="6156176" y="2708920"/>
          <a:ext cx="2448272" cy="3023596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448272"/>
              </a:tblGrid>
              <a:tr h="62863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Участие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 во Всемирной ассоциации агентств по содействию инвестициям (</a:t>
                      </a:r>
                      <a:r>
                        <a:rPr lang="en-US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WAIPA)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863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Участие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 в европейских, азиатских и мировых бизнес-ассоциациях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2863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Сотрудничество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 с иностранными инвестиционными агентствами и торгово-промышленными палатами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863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Сотрудничество со Всемирным банком по 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инвестиционному продвижению и</a:t>
                      </a: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 привлечению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 инвестиций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9564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2875"/>
                    </a14:imgEffect>
                    <a14:imgEffect>
                      <a14:saturation sat="90000"/>
                    </a14:imgEffect>
                    <a14:imgEffect>
                      <a14:brightnessContrast bright="-4000" contrast="-31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1300"/>
          <a:stretch/>
        </p:blipFill>
        <p:spPr bwMode="auto">
          <a:xfrm>
            <a:off x="694631" y="5589240"/>
            <a:ext cx="6973713" cy="1007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Основные разделы Отчета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0" y="1397000"/>
          <a:ext cx="9144000" cy="4455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8144"/>
                <a:gridCol w="936104"/>
                <a:gridCol w="2339752"/>
              </a:tblGrid>
              <a:tr h="49040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Название раздела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Том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Страницы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  <a:tr h="631372"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Анализ опыта работы российских корпораций развития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4 – 265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  <a:tr h="9019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Реестр инвестиционных проектов, для реализации которых может быть целесообразно участие Корпорации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4 – 161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  <a:tr h="631372"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Рекомендации по работе над привлечением федерального финансирования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4 – 406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  <a:tr h="631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Рекомендации по работе над привлечением внебюджетного финансирования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ru-RU" baseline="0" dirty="0" smtClean="0">
                          <a:latin typeface="Tahoma" pitchFamily="34" charset="0"/>
                          <a:cs typeface="Tahoma" pitchFamily="34" charset="0"/>
                        </a:rPr>
                        <a:t> – 116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  <a:tr h="631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Роль Корпорации в формировании имиджа Камчатского края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154 – 164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  <a:tr h="49040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План основных мероприятий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ahoma" pitchFamily="34" charset="0"/>
                          <a:cs typeface="Tahoma" pitchFamily="34" charset="0"/>
                        </a:rPr>
                        <a:t>165 – 171, 201 - 210</a:t>
                      </a:r>
                      <a:endParaRPr lang="ru-RU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68923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6/93/925/93925346_large_dolina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064" y="562009"/>
            <a:ext cx="4006381" cy="3011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activerain.com/image_store/uploads/9/1/4/2/4/ar1226083585424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-52000"/>
                    </a14:imgEffect>
                    <a14:imgEffect>
                      <a14:colorTemperature colorTemp="6750"/>
                    </a14:imgEffect>
                    <a14:imgEffect>
                      <a14:brightnessContrast bright="-14000" contrast="-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" y="3019188"/>
            <a:ext cx="3843615" cy="38388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\\pm0022\rupdata$\Shutova\Рабочий стол\logo_korporaciya_razvitiya_kamchatskogo_kraya4.pn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55781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2303556"/>
            <a:ext cx="5688632" cy="2421588"/>
          </a:xfrm>
          <a:prstGeom prst="rect">
            <a:avLst/>
          </a:prstGeom>
          <a:gradFill flip="none" rotWithShape="1">
            <a:gsLst>
              <a:gs pos="21000">
                <a:srgbClr val="DDEBCF">
                  <a:alpha val="65000"/>
                </a:srgbClr>
              </a:gs>
              <a:gs pos="73000">
                <a:srgbClr val="B8D98B">
                  <a:alpha val="88000"/>
                </a:srgbClr>
              </a:gs>
              <a:gs pos="85000">
                <a:srgbClr val="A5D789">
                  <a:alpha val="77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Геоинформационная система «Инвестиционная Камчатка»</a:t>
            </a:r>
            <a:endParaRPr lang="ru-RU" sz="3600" b="1" dirty="0">
              <a:ln w="5271" cap="flat" cmpd="sng" algn="ctr">
                <a:solidFill>
                  <a:srgbClr val="4579B8"/>
                </a:solidFill>
                <a:prstDash val="solid"/>
                <a:round/>
              </a:ln>
              <a:gradFill>
                <a:gsLst>
                  <a:gs pos="0">
                    <a:srgbClr val="BED3F9"/>
                  </a:gs>
                  <a:gs pos="9000">
                    <a:srgbClr val="9EC1FF"/>
                  </a:gs>
                  <a:gs pos="50000">
                    <a:srgbClr val="003692"/>
                  </a:gs>
                  <a:gs pos="79000">
                    <a:srgbClr val="9EC1FF"/>
                  </a:gs>
                  <a:gs pos="100000">
                    <a:srgbClr val="BED3F9"/>
                  </a:gs>
                </a:gsLst>
                <a:lin ang="5400000" scaled="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518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9000"/>
                    </a14:imgEffect>
                    <a14:imgEffect>
                      <a14:colorTemperature colorTemp="3875"/>
                    </a14:imgEffect>
                    <a14:imgEffect>
                      <a14:saturation sat="80000"/>
                    </a14:imgEffect>
                    <a14:imgEffect>
                      <a14:brightnessContrast bright="-16000" contrast="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23966"/>
            <a:ext cx="7560840" cy="5385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801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dirty="0" smtClean="0">
                <a:latin typeface="Tahoma" pitchFamily="34" charset="0"/>
              </a:rPr>
              <a:t>Создание </a:t>
            </a:r>
            <a:r>
              <a:rPr lang="ru-RU" sz="2600" dirty="0">
                <a:latin typeface="Tahoma" pitchFamily="34" charset="0"/>
              </a:rPr>
              <a:t>геоинформационной системы </a:t>
            </a:r>
            <a:endParaRPr lang="ru-RU" sz="2600" dirty="0" smtClean="0">
              <a:latin typeface="Tahoma" pitchFamily="34" charset="0"/>
            </a:endParaRPr>
          </a:p>
          <a:p>
            <a:r>
              <a:rPr lang="ru-RU" sz="2600" dirty="0" smtClean="0">
                <a:latin typeface="Tahoma" pitchFamily="34" charset="0"/>
              </a:rPr>
              <a:t>«</a:t>
            </a:r>
            <a:r>
              <a:rPr lang="ru-RU" sz="2600" dirty="0">
                <a:latin typeface="Tahoma" pitchFamily="34" charset="0"/>
              </a:rPr>
              <a:t>Инвестиционная Камчатка</a:t>
            </a:r>
            <a:r>
              <a:rPr lang="ru-RU" sz="2600" dirty="0" smtClean="0">
                <a:latin typeface="Tahoma" pitchFamily="34" charset="0"/>
              </a:rPr>
              <a:t>»</a:t>
            </a:r>
            <a:endParaRPr lang="ru-RU" sz="2600" dirty="0">
              <a:latin typeface="Tahom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13826117"/>
              </p:ext>
            </p:extLst>
          </p:nvPr>
        </p:nvGraphicFramePr>
        <p:xfrm>
          <a:off x="251520" y="1481990"/>
          <a:ext cx="2952328" cy="433216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952328"/>
              </a:tblGrid>
              <a:tr h="628666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Поиск и отображение земельных участков</a:t>
                      </a:r>
                      <a:endParaRPr lang="ru-RU" sz="11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</a:tr>
              <a:tr h="83822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Расширение 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web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-ресурса «Инвестиционная карта Камчатского края» </a:t>
                      </a:r>
                      <a:endParaRPr lang="ru-RU" sz="11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</a:tr>
              <a:tr h="1047777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Подготовка перечня и картирование недостающих объектов инфраструктуры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79000"/>
                      </a:schemeClr>
                    </a:solidFill>
                  </a:tcPr>
                </a:tc>
              </a:tr>
              <a:tr h="941719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Поддержка при финансовом и территориальном планировании 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79000"/>
                      </a:schemeClr>
                    </a:solidFill>
                  </a:tcPr>
                </a:tc>
              </a:tr>
              <a:tr h="875785"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Формирование «Портфеля инвестора»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79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01853757"/>
              </p:ext>
            </p:extLst>
          </p:nvPr>
        </p:nvGraphicFramePr>
        <p:xfrm>
          <a:off x="5796136" y="1412776"/>
          <a:ext cx="3096344" cy="4338405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096344"/>
              </a:tblGrid>
              <a:tr h="816578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Подготовка сводных отчетов о СЭП Камчатского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края</a:t>
                      </a:r>
                      <a:endParaRPr lang="ru-RU" sz="11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</a:tr>
              <a:tr h="97989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Проигрывание сценариев развития инвестиционного проекта </a:t>
                      </a:r>
                      <a:endParaRPr lang="ru-RU" sz="11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</a:tr>
              <a:tr h="97989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Корректировка схемы пространственной организации инвестиционной  деятельности края 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79000"/>
                      </a:schemeClr>
                    </a:solidFill>
                  </a:tcPr>
                </a:tc>
              </a:tr>
              <a:tr h="72141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Организация межведомственного взаимодействия 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79000"/>
                      </a:schemeClr>
                    </a:solidFill>
                  </a:tcPr>
                </a:tc>
              </a:tr>
              <a:tr h="832424"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Информационная основа для подбора инструментов государственной поддержки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79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3419872" y="2490101"/>
            <a:ext cx="2016224" cy="151216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6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38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ГИС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17025423"/>
              </p:ext>
            </p:extLst>
          </p:nvPr>
        </p:nvGraphicFramePr>
        <p:xfrm>
          <a:off x="3203848" y="5010381"/>
          <a:ext cx="2592288" cy="79208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592288"/>
              </a:tblGrid>
              <a:tr h="792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Оценка и прогноз демографического потенциала территории</a:t>
                      </a:r>
                      <a:endParaRPr lang="ru-RU" sz="11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Стрелка вправо 10"/>
          <p:cNvSpPr/>
          <p:nvPr/>
        </p:nvSpPr>
        <p:spPr>
          <a:xfrm rot="19425295">
            <a:off x="4706633" y="1969743"/>
            <a:ext cx="1154355" cy="346223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3000491">
            <a:off x="3120976" y="1936469"/>
            <a:ext cx="1154355" cy="346223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4061795" y="4334327"/>
            <a:ext cx="866323" cy="346223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3329523">
            <a:off x="4735180" y="4252079"/>
            <a:ext cx="1286716" cy="346223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7812411">
            <a:off x="3004690" y="4300979"/>
            <a:ext cx="1215687" cy="346223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2062663">
            <a:off x="3164093" y="2599051"/>
            <a:ext cx="416185" cy="256942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362458">
            <a:off x="5315728" y="2600138"/>
            <a:ext cx="416185" cy="256942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9120339">
            <a:off x="3211779" y="3734692"/>
            <a:ext cx="416185" cy="256942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283712">
            <a:off x="5275679" y="3668490"/>
            <a:ext cx="416185" cy="256942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5946085"/>
            <a:ext cx="9144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ГИС – это не просто интерактивная карта или справочник.</a:t>
            </a:r>
          </a:p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ГИС – это 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инструмент поддержки принятия решений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534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M:\1-ПРОЕКТЫ\320_Стратегия_КР_Камчатского_края\09_Рабочие версии\картинка\58-58-600-450-80-rd-255-255-2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13" y="44624"/>
            <a:ext cx="4631291" cy="30798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isu.org.ua/uploads/posts/2010-12/1292685709_ge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0681"/>
            <a:ext cx="5061967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\\pm0022\rupdata$\Shutova\Рабочий стол\logo_korporaciya_razvitiya_kamchatskogo_kraya4.pn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2592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2113062"/>
            <a:ext cx="5904656" cy="2180034"/>
          </a:xfrm>
          <a:prstGeom prst="rect">
            <a:avLst/>
          </a:prstGeom>
          <a:gradFill flip="none" rotWithShape="1">
            <a:gsLst>
              <a:gs pos="21000">
                <a:srgbClr val="DDEBCF">
                  <a:alpha val="65000"/>
                </a:srgbClr>
              </a:gs>
              <a:gs pos="73000">
                <a:srgbClr val="B8D98B">
                  <a:alpha val="88000"/>
                </a:srgbClr>
              </a:gs>
              <a:gs pos="85000">
                <a:srgbClr val="A5D789">
                  <a:alpha val="77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Механизмы </a:t>
            </a:r>
            <a:r>
              <a:rPr lang="ru-RU" sz="36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реализации и контроля реализации Стратегии</a:t>
            </a:r>
          </a:p>
        </p:txBody>
      </p:sp>
    </p:spTree>
    <p:extLst>
      <p:ext uri="{BB962C8B-B14F-4D97-AF65-F5344CB8AC3E}">
        <p14:creationId xmlns="" xmlns:p14="http://schemas.microsoft.com/office/powerpoint/2010/main" val="425928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32000"/>
                    </a14:imgEffect>
                    <a14:imgEffect>
                      <a14:saturation sat="60000"/>
                    </a14:imgEffect>
                    <a14:imgEffect>
                      <a14:brightnessContrast bright="-27000" contrast="-1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498458"/>
            <a:ext cx="4784179" cy="4126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prstClr val="black"/>
                </a:solidFill>
                <a:latin typeface="Tahoma" pitchFamily="34" charset="0"/>
              </a:rPr>
              <a:t>Контроль </a:t>
            </a:r>
            <a:r>
              <a:rPr lang="ru-RU" sz="2400" dirty="0">
                <a:solidFill>
                  <a:prstClr val="black"/>
                </a:solidFill>
                <a:latin typeface="Tahoma" pitchFamily="34" charset="0"/>
              </a:rPr>
              <a:t>и мониторинг реализации Стратегии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2019273"/>
              </p:ext>
            </p:extLst>
          </p:nvPr>
        </p:nvGraphicFramePr>
        <p:xfrm>
          <a:off x="179512" y="1412777"/>
          <a:ext cx="3571031" cy="462343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571031"/>
              </a:tblGrid>
              <a:tr h="5040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Система мониторинга Стратегии</a:t>
                      </a:r>
                      <a:endParaRPr lang="ru-RU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85000"/>
                      </a:schemeClr>
                    </a:solidFill>
                  </a:tcPr>
                </a:tc>
              </a:tr>
              <a:tr h="3986405"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4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оценка степени достижения целей;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4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уточнение целей и задач;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4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корректировка планируемых мероприятий;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4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корректировка целевых показателей;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4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оценка эффективности проводимых мероприятий;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4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уточнение объемов запланированных и фактически использованных объемов финансирования;</a:t>
                      </a:r>
                    </a:p>
                    <a:p>
                      <a:pPr marL="285750" lvl="0" indent="-285750">
                        <a:lnSpc>
                          <a:spcPct val="114000"/>
                        </a:lnSpc>
                        <a:spcAft>
                          <a:spcPts val="40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обеспечение взаимодействия между ответственными исполнителями реализации Стратегии.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4858840"/>
              </p:ext>
            </p:extLst>
          </p:nvPr>
        </p:nvGraphicFramePr>
        <p:xfrm>
          <a:off x="4355976" y="1412776"/>
          <a:ext cx="2304256" cy="1066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304256"/>
              </a:tblGrid>
              <a:tr h="7920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Оценка результативности и эффективности Стратегии</a:t>
                      </a:r>
                      <a:endParaRPr lang="ru-RU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54102787"/>
              </p:ext>
            </p:extLst>
          </p:nvPr>
        </p:nvGraphicFramePr>
        <p:xfrm>
          <a:off x="7164288" y="1340768"/>
          <a:ext cx="1891706" cy="10801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91706"/>
              </a:tblGrid>
              <a:tr h="10801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Корректировка Стратегии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1" kern="1200" dirty="0" smtClean="0">
                          <a:solidFill>
                            <a:schemeClr val="lt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ru-RU" sz="1050" b="1" i="1" kern="1200" baseline="0" dirty="0" smtClean="0">
                          <a:solidFill>
                            <a:schemeClr val="lt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раз в год)</a:t>
                      </a:r>
                      <a:endParaRPr lang="ru-RU" sz="1050" b="1" i="1" kern="1200" dirty="0">
                        <a:solidFill>
                          <a:schemeClr val="lt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Стрелка вправо 8"/>
          <p:cNvSpPr/>
          <p:nvPr/>
        </p:nvSpPr>
        <p:spPr>
          <a:xfrm>
            <a:off x="3763914" y="1506849"/>
            <a:ext cx="592062" cy="265967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660232" y="1489331"/>
            <a:ext cx="504056" cy="265967"/>
          </a:xfrm>
          <a:prstGeom prst="rightArrow">
            <a:avLst>
              <a:gd name="adj1" fmla="val 50000"/>
              <a:gd name="adj2" fmla="val 88011"/>
            </a:avLst>
          </a:prstGeom>
          <a:solidFill>
            <a:schemeClr val="tx2">
              <a:lumMod val="75000"/>
              <a:alpha val="68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2076019"/>
              </p:ext>
            </p:extLst>
          </p:nvPr>
        </p:nvGraphicFramePr>
        <p:xfrm>
          <a:off x="3995936" y="4005064"/>
          <a:ext cx="1385013" cy="10642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385013"/>
              </a:tblGrid>
              <a:tr h="1008112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None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Текущее управление реализацией Стратегии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24754198"/>
              </p:ext>
            </p:extLst>
          </p:nvPr>
        </p:nvGraphicFramePr>
        <p:xfrm>
          <a:off x="7596336" y="4077072"/>
          <a:ext cx="1403453" cy="10642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403453"/>
              </a:tblGrid>
              <a:tr h="9361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Контроль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за исполнением мероприятий Стратегии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0431060"/>
              </p:ext>
            </p:extLst>
          </p:nvPr>
        </p:nvGraphicFramePr>
        <p:xfrm>
          <a:off x="6724512" y="5229200"/>
          <a:ext cx="1385013" cy="86409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385013"/>
              </a:tblGrid>
              <a:tr h="864096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None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Общий контроль над  реализацией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7408991"/>
              </p:ext>
            </p:extLst>
          </p:nvPr>
        </p:nvGraphicFramePr>
        <p:xfrm>
          <a:off x="4932040" y="5229200"/>
          <a:ext cx="1385013" cy="86409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385013"/>
              </a:tblGrid>
              <a:tr h="864096">
                <a:tc>
                  <a:txBody>
                    <a:bodyPr/>
                    <a:lstStyle/>
                    <a:p>
                      <a:pPr marL="0" lvl="0" indent="0" algn="ctr" defTabSz="914400" rtl="0" eaLnBrk="1" latinLnBrk="0" hangingPunct="1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Координация работ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508104" y="2708920"/>
            <a:ext cx="194421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Корпорация развития Камчатского края</a:t>
            </a:r>
            <a:endParaRPr lang="ru-RU" sz="1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rot="2579024">
            <a:off x="5455013" y="3944769"/>
            <a:ext cx="432048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 rot="18796939">
            <a:off x="7044230" y="3949680"/>
            <a:ext cx="432048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260698">
            <a:off x="5918186" y="4193092"/>
            <a:ext cx="432048" cy="10059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 rot="20099337">
            <a:off x="6668535" y="4164650"/>
            <a:ext cx="432048" cy="10358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8" name="Рисунок 17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602128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Стратегия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неизбежно будет корректироваться </a:t>
            </a:r>
            <a:r>
              <a:rPr lang="ru-RU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по мере проработки проектов, появления новых задач и расширения контактов с потенциальными инвесторами</a:t>
            </a:r>
            <a:endParaRPr lang="ru-RU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091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M:\1-ПРОЕКТЫ\320_Стратегия_КР_Камчатского_края\09_Рабочие версии\картинка\1256033841_0_1fae8_b4c187b2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460" y="105171"/>
            <a:ext cx="4476263" cy="3107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\\pm0022\rupdata$\Shutova\Рабочий стол\logo_korporaciya_razvitiya_kamchatskogo_kraya4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2592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pic>
        <p:nvPicPr>
          <p:cNvPr id="12" name="Picture 2" descr="http://ifconsult.ru/upl/ckeditor/57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425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4" y="3571874"/>
            <a:ext cx="4288482" cy="3286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691680" y="2113062"/>
            <a:ext cx="5904656" cy="2376264"/>
          </a:xfrm>
          <a:prstGeom prst="rect">
            <a:avLst/>
          </a:prstGeom>
          <a:gradFill flip="none" rotWithShape="1">
            <a:gsLst>
              <a:gs pos="21000">
                <a:srgbClr val="DDEBCF">
                  <a:alpha val="65000"/>
                </a:srgbClr>
              </a:gs>
              <a:gs pos="73000">
                <a:srgbClr val="B8D98B">
                  <a:alpha val="88000"/>
                </a:srgbClr>
              </a:gs>
              <a:gs pos="85000">
                <a:srgbClr val="A5D789">
                  <a:alpha val="77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Ресурсное </a:t>
            </a:r>
            <a:r>
              <a:rPr lang="ru-RU" sz="36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реализации </a:t>
            </a:r>
            <a:r>
              <a:rPr lang="ru-RU" sz="36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Стратегии Корпорации развития </a:t>
            </a:r>
            <a:endParaRPr lang="ru-RU" sz="3600" b="1" dirty="0">
              <a:ln w="5271" cap="flat" cmpd="sng" algn="ctr">
                <a:solidFill>
                  <a:srgbClr val="4579B8"/>
                </a:solidFill>
                <a:prstDash val="solid"/>
                <a:round/>
              </a:ln>
              <a:gradFill>
                <a:gsLst>
                  <a:gs pos="0">
                    <a:srgbClr val="BED3F9"/>
                  </a:gs>
                  <a:gs pos="9000">
                    <a:srgbClr val="9EC1FF"/>
                  </a:gs>
                  <a:gs pos="50000">
                    <a:srgbClr val="003692"/>
                  </a:gs>
                  <a:gs pos="79000">
                    <a:srgbClr val="9EC1FF"/>
                  </a:gs>
                  <a:gs pos="100000">
                    <a:srgbClr val="BED3F9"/>
                  </a:gs>
                </a:gsLst>
                <a:lin ang="5400000" scaled="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948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9085946"/>
              </p:ext>
            </p:extLst>
          </p:nvPr>
        </p:nvGraphicFramePr>
        <p:xfrm>
          <a:off x="107504" y="1124744"/>
          <a:ext cx="6336704" cy="540060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751465"/>
                <a:gridCol w="572838"/>
                <a:gridCol w="572838"/>
                <a:gridCol w="572838"/>
                <a:gridCol w="572838"/>
                <a:gridCol w="572838"/>
                <a:gridCol w="572838"/>
                <a:gridCol w="572838"/>
                <a:gridCol w="575373"/>
              </a:tblGrid>
              <a:tr h="345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Цель финансирования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201</a:t>
                      </a:r>
                      <a:r>
                        <a:rPr lang="en-US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4</a:t>
                      </a:r>
                      <a:endParaRPr lang="ru-RU" sz="1000" b="1" dirty="0">
                        <a:solidFill>
                          <a:srgbClr val="EEF1F3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201</a:t>
                      </a:r>
                      <a:r>
                        <a:rPr lang="en-US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5</a:t>
                      </a:r>
                      <a:endParaRPr lang="ru-RU" sz="1000" b="1" dirty="0">
                        <a:solidFill>
                          <a:srgbClr val="EEF1F3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201</a:t>
                      </a:r>
                      <a:r>
                        <a:rPr lang="en-US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6</a:t>
                      </a:r>
                      <a:endParaRPr lang="ru-RU" sz="1000" b="1" dirty="0">
                        <a:solidFill>
                          <a:srgbClr val="EEF1F3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201</a:t>
                      </a:r>
                      <a:r>
                        <a:rPr lang="en-US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7</a:t>
                      </a:r>
                      <a:endParaRPr lang="ru-RU" sz="1000" b="1" dirty="0">
                        <a:solidFill>
                          <a:srgbClr val="EEF1F3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201</a:t>
                      </a:r>
                      <a:r>
                        <a:rPr lang="en-US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8</a:t>
                      </a:r>
                      <a:endParaRPr lang="ru-RU" sz="1000" b="1" dirty="0">
                        <a:solidFill>
                          <a:srgbClr val="EEF1F3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201</a:t>
                      </a:r>
                      <a:r>
                        <a:rPr lang="en-US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9</a:t>
                      </a:r>
                      <a:endParaRPr lang="ru-RU" sz="1000" b="1" dirty="0">
                        <a:solidFill>
                          <a:srgbClr val="EEF1F3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20</a:t>
                      </a:r>
                      <a:r>
                        <a:rPr lang="en-US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20</a:t>
                      </a:r>
                      <a:endParaRPr lang="ru-RU" sz="1000" b="1" dirty="0">
                        <a:solidFill>
                          <a:srgbClr val="EEF1F3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en-US" sz="1000" b="1" dirty="0">
                          <a:solidFill>
                            <a:srgbClr val="EEF1F3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Итого</a:t>
                      </a:r>
                      <a:endParaRPr lang="ru-RU" sz="1000" b="1" dirty="0">
                        <a:solidFill>
                          <a:srgbClr val="EEF1F3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454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Операционные расходы КРКК, млн. руб.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27,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ru-RU" sz="900" b="1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32,0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34,0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207,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ru-RU" sz="900" b="1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Расходы на формирование и продвижение имиджа Камчатского края, млн. руб.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5,0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5,3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5,6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5,9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6,1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6,7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41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4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Участие КРКК в инвестиционных проектах, млн. руб.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330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458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150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1138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353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в том числе: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479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затраты на приобретение земельных участков, млн.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330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330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27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строительство/ реконструкция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408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51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прямое финансирование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400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4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Затраты на работу с подрядчиками, млн. руб.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63,7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90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13,5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10,5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27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209,7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39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в том числе: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4057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доработка и упаковка инвестиционных проектов и идей, млн.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26,5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10,5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109,5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7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разработка проектной документации (проект планировки, ПСД)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57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79,0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7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подготовка рыночных и отраслевых исследований, млн.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11,2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584">
                <a:tc>
                  <a:txBody>
                    <a:bodyPr/>
                    <a:lstStyle/>
                    <a:p>
                      <a:pPr marL="20193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создание эффективной системы взаимодействия с потенциальными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инвесторами,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млн.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8,5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alibri"/>
                        </a:rPr>
                        <a:t>ИТОГО, млн. руб.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42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5</a:t>
                      </a: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,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5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80</a:t>
                      </a: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,6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19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7</a:t>
                      </a: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,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145,3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41,3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38,4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167,7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159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6</a:t>
                      </a: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,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02836715"/>
              </p:ext>
            </p:extLst>
          </p:nvPr>
        </p:nvGraphicFramePr>
        <p:xfrm>
          <a:off x="6721474" y="2132856"/>
          <a:ext cx="2315022" cy="446449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315022"/>
              </a:tblGrid>
              <a:tr h="740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Финансовые источники средств реализации Стратегии 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31255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Собственные средства Корпорации 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</a:tr>
              <a:tr h="165377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Дополнительные инвестиции со стороны Министерства имущественных и земельных отношений Камчатского края (путем увеличения уставного капитала)</a:t>
                      </a:r>
                      <a:endParaRPr lang="ru-RU" sz="1200" dirty="0">
                        <a:effectLst/>
                        <a:latin typeface="Calibri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</a:tr>
              <a:tr h="275629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Внебюджетные средства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79000"/>
                      </a:schemeClr>
                    </a:solidFill>
                  </a:tcPr>
                </a:tc>
              </a:tr>
              <a:tr h="499577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Привлечение кредитных средств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79000"/>
                      </a:schemeClr>
                    </a:solidFill>
                  </a:tcPr>
                </a:tc>
              </a:tr>
              <a:tr h="85010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4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Проценты по банковским депозитам, формируемым из свободных средств Корпорации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79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Tahoma" pitchFamily="34" charset="0"/>
              </a:rPr>
              <a:t>Прогноз </a:t>
            </a:r>
            <a:r>
              <a:rPr lang="ru-RU" sz="3200" dirty="0">
                <a:latin typeface="Tahoma" pitchFamily="34" charset="0"/>
              </a:rPr>
              <a:t>расходов </a:t>
            </a:r>
            <a:r>
              <a:rPr lang="ru-RU" sz="3200" dirty="0" smtClean="0">
                <a:latin typeface="Tahoma" pitchFamily="34" charset="0"/>
              </a:rPr>
              <a:t>Корпорации</a:t>
            </a:r>
            <a:endParaRPr lang="ru-RU" sz="3200" dirty="0">
              <a:latin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48264" y="1124744"/>
            <a:ext cx="2088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Объемы финансирования </a:t>
            </a:r>
          </a:p>
          <a:p>
            <a:r>
              <a:rPr lang="ru-RU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2016-2020 гг. подлежат уточнению по мере работы с проектами и расширения портфеля проектов.</a:t>
            </a:r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588224" y="1196752"/>
            <a:ext cx="360040" cy="36004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!</a:t>
            </a:r>
            <a:endParaRPr lang="ru-RU" b="1" dirty="0"/>
          </a:p>
        </p:txBody>
      </p:sp>
      <p:pic>
        <p:nvPicPr>
          <p:cNvPr id="8" name="Рисунок 7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34170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kolyan.net/uploads/posts/2009-10/1256034102_11747465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1" y="3203078"/>
            <a:ext cx="5198110" cy="3654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4325"/>
                    </a14:imgEffect>
                    <a14:imgEffect>
                      <a14:saturation sat="65000"/>
                    </a14:imgEffect>
                    <a14:imgEffect>
                      <a14:brightnessContrast bright="-6000" contrast="-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27862"/>
            <a:ext cx="5220072" cy="4216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\\pm0022\rupdata$\Shutova\Рабочий стол\logo_korporaciya_razvitiya_kamchatskogo_kraya4.pn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2592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2113062"/>
            <a:ext cx="5904656" cy="2180034"/>
          </a:xfrm>
          <a:prstGeom prst="rect">
            <a:avLst/>
          </a:prstGeom>
          <a:gradFill flip="none" rotWithShape="1">
            <a:gsLst>
              <a:gs pos="21000">
                <a:srgbClr val="DDEBCF">
                  <a:alpha val="65000"/>
                </a:srgbClr>
              </a:gs>
              <a:gs pos="73000">
                <a:srgbClr val="B8D98B">
                  <a:alpha val="88000"/>
                </a:srgbClr>
              </a:gs>
              <a:gs pos="85000">
                <a:srgbClr val="A5D789">
                  <a:alpha val="77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Ожидаемые </a:t>
            </a:r>
            <a:r>
              <a:rPr lang="ru-RU" sz="36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результаты реализации Стратегии</a:t>
            </a:r>
          </a:p>
        </p:txBody>
      </p:sp>
    </p:spTree>
    <p:extLst>
      <p:ext uri="{BB962C8B-B14F-4D97-AF65-F5344CB8AC3E}">
        <p14:creationId xmlns="" xmlns:p14="http://schemas.microsoft.com/office/powerpoint/2010/main" val="130385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45000"/>
                    </a14:imgEffect>
                    <a14:imgEffect>
                      <a14:colorTemperature colorTemp="4000"/>
                    </a14:imgEffect>
                    <a14:imgEffect>
                      <a14:brightnessContrast bright="-33000" contrast="-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116" y="1988840"/>
            <a:ext cx="5176884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792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ahoma" pitchFamily="34" charset="0"/>
              </a:rPr>
              <a:t>Целевые показатели деятельности </a:t>
            </a:r>
          </a:p>
          <a:p>
            <a:r>
              <a:rPr lang="ru-RU" sz="2400" dirty="0" smtClean="0">
                <a:latin typeface="Tahoma" pitchFamily="34" charset="0"/>
              </a:rPr>
              <a:t>ОАО «Корпорация развития Камчатского края»</a:t>
            </a:r>
            <a:endParaRPr lang="ru-RU" sz="2400" dirty="0">
              <a:latin typeface="Tahom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2023154"/>
              </p:ext>
            </p:extLst>
          </p:nvPr>
        </p:nvGraphicFramePr>
        <p:xfrm>
          <a:off x="1" y="1124744"/>
          <a:ext cx="9146944" cy="5090226"/>
        </p:xfrm>
        <a:graphic>
          <a:graphicData uri="http://schemas.openxmlformats.org/drawingml/2006/table">
            <a:tbl>
              <a:tblPr firstRow="1" firstCol="1" bandRow="1"/>
              <a:tblGrid>
                <a:gridCol w="4453753"/>
                <a:gridCol w="535847"/>
                <a:gridCol w="535847"/>
                <a:gridCol w="535847"/>
                <a:gridCol w="602828"/>
                <a:gridCol w="602828"/>
                <a:gridCol w="602828"/>
                <a:gridCol w="638583"/>
                <a:gridCol w="638583"/>
              </a:tblGrid>
              <a:tr h="23877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Показатель</a:t>
                      </a:r>
                      <a:endParaRPr lang="ru-RU" sz="1400" dirty="0">
                        <a:solidFill>
                          <a:srgbClr val="632423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2014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2015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2016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2017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2018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2019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2020</a:t>
                      </a:r>
                      <a:endParaRPr lang="ru-RU" sz="18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Итого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23877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Общеэкономический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эффект от работы КРКК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34383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Число созданных рабочих мест в результате реализации проектов КРКК (временных и постоянных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1 360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34383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Объем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дополнительных поступлений от проектов КРКК в бюджет (муниципальный, региональный, федеральный), млн. руб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37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800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23877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Объем привлеченных внебюджетных инвестиций КРКК,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млн.руб.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1 500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5 000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9 400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10 300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11 600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12 000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50 100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28597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Выручка от реализации инвестиционных проектов с участием КРКК, млн.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руб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3 000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8 000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18 000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77 000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23877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Эффективность деятельности КРКК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34383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Количество проведенных презентаций и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мероприятий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200" i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(презентации проектов, 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форумы, выставки и т.д.)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23877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Количество контактов с потенциальными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инвесторами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28597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Количество организованных визитов потенциальных инвесторов в регион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23877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Выручка Корпорации, млн. руб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0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34383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Количество инвестиционных проектов, для которых были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привлечено финансирование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 содействии КРКК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34383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Количество инвестиционных проектов, получивших господдержку (региональную и федеральную) при содействии КРКК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28597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Количество «упакованных» инвестиционных проектов, накопленным итогом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23877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Прибыльность / убыточность КРКК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(+/-)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+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" y="6237312"/>
            <a:ext cx="9203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* - </a:t>
            </a:r>
            <a:r>
              <a:rPr lang="ru-RU" sz="16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часть финансовых показателей </a:t>
            </a:r>
            <a:r>
              <a:rPr lang="ru-RU" sz="16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неприменимы для этапа становления</a:t>
            </a:r>
            <a:r>
              <a:rPr lang="ru-RU" sz="16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КРКК </a:t>
            </a:r>
          </a:p>
          <a:p>
            <a:r>
              <a:rPr lang="ru-RU" sz="16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(2014-2015 годы), ввиду непрогнозируемых рисков</a:t>
            </a:r>
            <a:endParaRPr lang="ru-RU" sz="1600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014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792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ahoma" pitchFamily="34" charset="0"/>
              </a:rPr>
              <a:t>Относительные показатели эффективности </a:t>
            </a:r>
          </a:p>
          <a:p>
            <a:r>
              <a:rPr lang="ru-RU" sz="2400" dirty="0" smtClean="0">
                <a:latin typeface="Tahoma" pitchFamily="34" charset="0"/>
              </a:rPr>
              <a:t>ОАО «Корпорация развития Камчатского края»</a:t>
            </a:r>
            <a:endParaRPr lang="ru-RU" sz="2400" dirty="0">
              <a:latin typeface="Tahoma" pitchFamily="34" charset="0"/>
            </a:endParaRPr>
          </a:p>
        </p:txBody>
      </p:sp>
      <p:pic>
        <p:nvPicPr>
          <p:cNvPr id="6" name="Рисунок 5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412776"/>
            <a:ext cx="1728192" cy="460851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ahoma" pitchFamily="34" charset="0"/>
                <a:cs typeface="Tahoma" pitchFamily="34" charset="0"/>
              </a:rPr>
              <a:t>7 лет работы КРКК</a:t>
            </a:r>
          </a:p>
          <a:p>
            <a:pPr algn="ctr"/>
            <a:endParaRPr lang="ru-RU" sz="2000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2000" dirty="0" smtClean="0">
                <a:latin typeface="Tahoma" pitchFamily="34" charset="0"/>
                <a:cs typeface="Tahoma" pitchFamily="34" charset="0"/>
              </a:rPr>
              <a:t>(2014 – </a:t>
            </a:r>
          </a:p>
          <a:p>
            <a:pPr algn="ctr"/>
            <a:r>
              <a:rPr lang="ru-RU" sz="2000" dirty="0" smtClean="0">
                <a:latin typeface="Tahoma" pitchFamily="34" charset="0"/>
                <a:cs typeface="Tahoma" pitchFamily="34" charset="0"/>
              </a:rPr>
              <a:t>2020 годы)</a:t>
            </a:r>
            <a:endParaRPr lang="ru-RU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1412776"/>
            <a:ext cx="5760640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ahoma" pitchFamily="34" charset="0"/>
                <a:cs typeface="Tahoma" pitchFamily="34" charset="0"/>
              </a:rPr>
              <a:t>На 1 рубль операционных расходов</a:t>
            </a:r>
            <a:endParaRPr lang="ru-RU" sz="20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87824" y="3717032"/>
            <a:ext cx="5760640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ahoma" pitchFamily="34" charset="0"/>
                <a:cs typeface="Tahoma" pitchFamily="34" charset="0"/>
              </a:rPr>
              <a:t>На 1 рубль суммарных расходов</a:t>
            </a:r>
            <a:endParaRPr lang="ru-RU" sz="20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2276872"/>
            <a:ext cx="54726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ru-RU" sz="2000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ru-RU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24</a:t>
            </a:r>
            <a:r>
              <a:rPr lang="en-US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ru-RU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рублей </a:t>
            </a:r>
            <a:r>
              <a:rPr lang="ru-RU" sz="2000" dirty="0" smtClean="0">
                <a:latin typeface="Tahoma" pitchFamily="34" charset="0"/>
                <a:cs typeface="Tahoma" pitchFamily="34" charset="0"/>
              </a:rPr>
              <a:t>привлеченных инвестиций</a:t>
            </a:r>
          </a:p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ru-RU" sz="2000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ru-RU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18</a:t>
            </a:r>
            <a:r>
              <a:rPr lang="en-US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ru-RU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рублей</a:t>
            </a:r>
            <a:r>
              <a:rPr lang="ru-RU" sz="2000" dirty="0" smtClean="0">
                <a:latin typeface="Tahoma" pitchFamily="34" charset="0"/>
                <a:cs typeface="Tahoma" pitchFamily="34" charset="0"/>
              </a:rPr>
              <a:t> дополнительных поступлений в бюджетную систему</a:t>
            </a:r>
            <a:endParaRPr lang="ru-RU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4581128"/>
            <a:ext cx="54726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ru-RU" sz="2000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ru-RU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31,4 рублей </a:t>
            </a:r>
            <a:r>
              <a:rPr lang="ru-RU" sz="2000" dirty="0" smtClean="0">
                <a:latin typeface="Tahoma" pitchFamily="34" charset="0"/>
                <a:cs typeface="Tahoma" pitchFamily="34" charset="0"/>
              </a:rPr>
              <a:t>привлеченных инвестиций</a:t>
            </a:r>
          </a:p>
          <a:p>
            <a:pPr>
              <a:spcBef>
                <a:spcPts val="1200"/>
              </a:spcBef>
              <a:buFont typeface="Wingdings" pitchFamily="2" charset="2"/>
              <a:buChar char="q"/>
            </a:pPr>
            <a:r>
              <a:rPr lang="ru-RU" sz="2000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ru-RU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23,7 рублей</a:t>
            </a:r>
            <a:r>
              <a:rPr lang="ru-RU" sz="2000" dirty="0" smtClean="0">
                <a:latin typeface="Tahoma" pitchFamily="34" charset="0"/>
                <a:cs typeface="Tahoma" pitchFamily="34" charset="0"/>
              </a:rPr>
              <a:t> дополнительных поступлений в бюджетную систему</a:t>
            </a:r>
            <a:endParaRPr lang="ru-RU" sz="20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014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bg1"/>
                </a:solidFill>
              </a:rPr>
              <a:t>Спасибо за внимание!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2875"/>
                    </a14:imgEffect>
                    <a14:imgEffect>
                      <a14:saturation sat="90000"/>
                    </a14:imgEffect>
                    <a14:imgEffect>
                      <a14:brightnessContrast bright="-4000" contrast="-31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31" y="2708920"/>
            <a:ext cx="7909817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58256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encrypted-tbn1.gstatic.com/images?q=tbn:ANd9GcTQp5ymP_hn86NJpvNZdjDB2MFuE-tO7eEIeWMaie0ZvFQ7FFVdT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4000"/>
                    </a14:imgEffect>
                    <a14:imgEffect>
                      <a14:colorTemperature colorTemp="4625"/>
                    </a14:imgEffect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6405"/>
            <a:ext cx="4634756" cy="3471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-23000"/>
                    </a14:imgEffect>
                    <a14:imgEffect>
                      <a14:colorTemperature colorTemp="5125"/>
                    </a14:imgEffect>
                    <a14:imgEffect>
                      <a14:saturation sat="120000"/>
                    </a14:imgEffect>
                    <a14:imgEffect>
                      <a14:brightnessContrast bright="3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56" y="-27384"/>
            <a:ext cx="4499744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\\pm0022\rupdata$\Shutova\Рабочий стол\logo_korporaciya_razvitiya_kamchatskogo_kraya4.pn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2592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691680" y="2132856"/>
            <a:ext cx="5904656" cy="2160240"/>
          </a:xfrm>
          <a:prstGeom prst="rect">
            <a:avLst/>
          </a:prstGeom>
          <a:gradFill flip="none" rotWithShape="1">
            <a:gsLst>
              <a:gs pos="21000">
                <a:srgbClr val="DDEBCF">
                  <a:alpha val="65000"/>
                </a:srgbClr>
              </a:gs>
              <a:gs pos="73000">
                <a:srgbClr val="B8D98B">
                  <a:alpha val="88000"/>
                </a:srgbClr>
              </a:gs>
              <a:gs pos="85000">
                <a:srgbClr val="A5D789">
                  <a:alpha val="77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2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Анализ опыта работы российских корпораций развития</a:t>
            </a:r>
            <a:endParaRPr lang="ru-RU" sz="105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70025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49000"/>
                    </a14:imgEffect>
                    <a14:imgEffect>
                      <a14:colorTemperature colorTemp="3700"/>
                    </a14:imgEffect>
                    <a14:imgEffect>
                      <a14:saturation sat="85000"/>
                    </a14:imgEffect>
                    <a14:imgEffect>
                      <a14:brightnessContrast bright="-6000" contrast="-3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01" y="3501008"/>
            <a:ext cx="5545590" cy="3356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128792" cy="10081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Типичные цели и задачи Корпорации развития региона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13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4896544"/>
          </a:xfrm>
        </p:spPr>
        <p:txBody>
          <a:bodyPr>
            <a:normAutofit/>
          </a:bodyPr>
          <a:lstStyle/>
          <a:p>
            <a:pPr>
              <a:spcBef>
                <a:spcPts val="800"/>
              </a:spcBef>
            </a:pPr>
            <a:r>
              <a:rPr lang="ru-RU" sz="2000" dirty="0" smtClean="0"/>
              <a:t>Разработка и «упаковка» инвестиционных проектов.</a:t>
            </a:r>
          </a:p>
          <a:p>
            <a:pPr>
              <a:spcBef>
                <a:spcPts val="800"/>
              </a:spcBef>
            </a:pPr>
            <a:r>
              <a:rPr lang="ru-RU" sz="2000" dirty="0" smtClean="0"/>
              <a:t>Поиск и привлечение инвесторов.</a:t>
            </a:r>
          </a:p>
          <a:p>
            <a:pPr>
              <a:spcBef>
                <a:spcPts val="800"/>
              </a:spcBef>
            </a:pPr>
            <a:r>
              <a:rPr lang="ru-RU" sz="2000" dirty="0" smtClean="0"/>
              <a:t>Содействие организации и реализации инвестиционных проектов, сопровождение инвестиционных проектов (в режиме «одного окна»).</a:t>
            </a:r>
          </a:p>
          <a:p>
            <a:pPr>
              <a:spcBef>
                <a:spcPts val="800"/>
              </a:spcBef>
            </a:pPr>
            <a:r>
              <a:rPr lang="ru-RU" sz="2000" dirty="0" smtClean="0"/>
              <a:t>Развитие инфраструктуры промышленных зон, индустриальных парков и технопарков.</a:t>
            </a:r>
          </a:p>
          <a:p>
            <a:pPr>
              <a:spcBef>
                <a:spcPts val="800"/>
              </a:spcBef>
            </a:pPr>
            <a:r>
              <a:rPr lang="ru-RU" sz="2000" dirty="0" smtClean="0"/>
              <a:t>Обеспечение информационной поддержки органов государственной власти и местного самоуправления по вопросам реализации приоритетных инвестиционных проектов.</a:t>
            </a:r>
          </a:p>
          <a:p>
            <a:pPr>
              <a:spcBef>
                <a:spcPts val="800"/>
              </a:spcBef>
            </a:pPr>
            <a:r>
              <a:rPr lang="ru-RU" sz="2000" dirty="0" smtClean="0"/>
              <a:t>Развитие государственно-частного партнерства.</a:t>
            </a:r>
          </a:p>
          <a:p>
            <a:pPr>
              <a:spcBef>
                <a:spcPts val="800"/>
              </a:spcBef>
            </a:pPr>
            <a:r>
              <a:rPr lang="ru-RU" sz="2000" dirty="0" smtClean="0"/>
              <a:t>Повышение инвестиционной привлекательности региона.</a:t>
            </a:r>
          </a:p>
          <a:p>
            <a:pPr>
              <a:spcBef>
                <a:spcPts val="800"/>
              </a:spcBef>
            </a:pPr>
            <a:r>
              <a:rPr lang="ru-RU" sz="2000" dirty="0" smtClean="0"/>
              <a:t>Организация участия и проведение выставок и форумов.</a:t>
            </a:r>
          </a:p>
        </p:txBody>
      </p:sp>
      <p:pic>
        <p:nvPicPr>
          <p:cNvPr id="7" name="Рисунок 6" descr="\\pm0022\rupdata$\Shutova\Рабочий стол\logo_korporaciya_razvitiya_kamchatskogo_kraya4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Объект 4"/>
          <p:cNvSpPr txBox="1">
            <a:spLocks/>
          </p:cNvSpPr>
          <p:nvPr/>
        </p:nvSpPr>
        <p:spPr>
          <a:xfrm>
            <a:off x="5436096" y="6641976"/>
            <a:ext cx="3695290" cy="2160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7187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solidFill>
                  <a:prstClr val="black"/>
                </a:solidFill>
                <a:latin typeface="Tahoma" pitchFamily="34" charset="0"/>
              </a:rPr>
              <a:t>Примеры параметров региональных Корпораций развития</a:t>
            </a:r>
            <a:endParaRPr lang="ru-RU" sz="3200" dirty="0">
              <a:solidFill>
                <a:prstClr val="black"/>
              </a:solidFill>
              <a:latin typeface="Tahoma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68140121"/>
              </p:ext>
            </p:extLst>
          </p:nvPr>
        </p:nvGraphicFramePr>
        <p:xfrm>
          <a:off x="107505" y="2060849"/>
          <a:ext cx="8928990" cy="4357305"/>
        </p:xfrm>
        <a:graphic>
          <a:graphicData uri="http://schemas.openxmlformats.org/drawingml/2006/table">
            <a:tbl>
              <a:tblPr/>
              <a:tblGrid>
                <a:gridCol w="2004466"/>
                <a:gridCol w="820011"/>
                <a:gridCol w="737830"/>
                <a:gridCol w="739617"/>
                <a:gridCol w="737830"/>
                <a:gridCol w="843234"/>
                <a:gridCol w="737830"/>
                <a:gridCol w="577043"/>
                <a:gridCol w="577043"/>
                <a:gridCol w="577043"/>
                <a:gridCol w="577043"/>
              </a:tblGrid>
              <a:tr h="17027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/>
                      </a:r>
                      <a:b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Показатель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Пензенская область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Калужская область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Ульяновская область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Новосибирская область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Липецкая область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Республика Башкортостан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Самарская область</a:t>
                      </a: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Свердловская область</a:t>
                      </a: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Красноярский край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vert="vert27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Среднее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vert="vert27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222824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Год создания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2009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2007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2009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2005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2008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2006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2009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120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Штатная численность, чел.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н.д.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55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н.д.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120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Собственные средства,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млн.руб.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403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1781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160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1444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293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65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3285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3990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1282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120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Выручка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2012 году, млн.руб.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34,5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861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101,6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87,5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15,8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168,2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14,4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73,4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120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Чистая прибыль в 2012 году, млн.руб.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9,5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5,4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9,9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-164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2,6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-7,8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345,8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4,4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-20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120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Чистая прибыль в 2011 году, млн.руб.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-0,8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-193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-11,4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-43,8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0,06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-9,5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-69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0,9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-4,5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-37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180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Площадь созданных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промышленных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парков, га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149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5500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1500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3020</a:t>
                      </a:r>
                      <a:endParaRPr lang="ru-RU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270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н.д.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950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н.д.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1488</a:t>
                      </a:r>
                      <a:endParaRPr lang="ru-RU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2326" marR="52326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0" y="134250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России действуют около 40 корпораций развития регионов. Для сравнительного </a:t>
            </a:r>
            <a:r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t>анализа выбраны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9 наиболее активных и успешных корпораций.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997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6632"/>
            <a:ext cx="7128792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solidFill>
                  <a:prstClr val="black"/>
                </a:solidFill>
                <a:latin typeface="Tahoma" pitchFamily="34" charset="0"/>
              </a:rPr>
              <a:t>Факторы успеха региональных Корпораций развития</a:t>
            </a:r>
            <a:endParaRPr lang="ru-RU" sz="3200" dirty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5" name="Рисунок 4" descr="\\pm0022\rupdata$\Shutova\Рабочий стол\logo_korporaciya_razvitiya_kamchatskogo_kraya4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303"/>
            <a:ext cx="1368152" cy="95476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5877272"/>
            <a:ext cx="849592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Данные тезисы подтверждаются и выводами, сделанными Всемирным банком по результатам анализа аналогичного опыта других стран.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412776"/>
            <a:ext cx="8640960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q"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Личное участие губернатора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в принятии ключевых решений и в контактах с крупнейшими потенциальными инвесторами.</a:t>
            </a:r>
          </a:p>
          <a:p>
            <a:pPr>
              <a:spcBef>
                <a:spcPts val="600"/>
              </a:spcBef>
              <a:buFont typeface="Wingdings" pitchFamily="2" charset="2"/>
              <a:buChar char="q"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Эффективная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координация и взаимопомощь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в отношениях корпорации развития и региональных органов власти.</a:t>
            </a:r>
          </a:p>
          <a:p>
            <a:pPr>
              <a:spcBef>
                <a:spcPts val="600"/>
              </a:spcBef>
              <a:buFont typeface="Wingdings" pitchFamily="2" charset="2"/>
              <a:buChar char="q"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Достаточная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самостоятельность в принятии оперативных решений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(в рамках утвержденной стратегии и бюджета корпорации развития).</a:t>
            </a:r>
          </a:p>
          <a:p>
            <a:pPr>
              <a:spcBef>
                <a:spcPts val="600"/>
              </a:spcBef>
              <a:buFont typeface="Wingdings" pitchFamily="2" charset="2"/>
              <a:buChar char="q"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Непосредственное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управление инвестиционными площадками 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(индустриальные парки, ОЭЗ, технопарки и т.д.) силами корпорации развития.</a:t>
            </a:r>
          </a:p>
          <a:p>
            <a:pPr>
              <a:spcBef>
                <a:spcPts val="600"/>
              </a:spcBef>
              <a:buFont typeface="Wingdings" pitchFamily="2" charset="2"/>
              <a:buChar char="q"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Акцент на долгосрочный совокупный результат для региона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(включая дополнительные налоговые поступления), а не на краткосрочное получение прибыли корпорацией развития.</a:t>
            </a:r>
          </a:p>
          <a:p>
            <a:pPr>
              <a:spcBef>
                <a:spcPts val="600"/>
              </a:spcBef>
              <a:buFont typeface="Wingdings" pitchFamily="2" charset="2"/>
              <a:buChar char="q"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Значительные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бюджетные инвестиции в разработку и инфраструктурное обеспечение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проектов (но не участие в капитале коммерческих организаций, которое все-таки возможно в отдельных случаях).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997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\\pm0022\rupdata$\sorokin\Рабочий стол\petropavlovs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2625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318" y="0"/>
            <a:ext cx="5183682" cy="341382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colorTemperature colorTemp="4125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5101027" cy="33666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\\pm0022\rupdata$\Shutova\Рабочий стол\logo_korporaciya_razvitiya_kamchatskogo_kraya4.pn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55" y="25927"/>
            <a:ext cx="1835969" cy="143102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835696" y="2132856"/>
            <a:ext cx="5688632" cy="2088232"/>
          </a:xfrm>
          <a:prstGeom prst="rect">
            <a:avLst/>
          </a:prstGeom>
          <a:gradFill flip="none" rotWithShape="1">
            <a:gsLst>
              <a:gs pos="21000">
                <a:srgbClr val="DDEBCF">
                  <a:alpha val="65000"/>
                </a:srgbClr>
              </a:gs>
              <a:gs pos="73000">
                <a:srgbClr val="B8D98B">
                  <a:alpha val="88000"/>
                </a:srgbClr>
              </a:gs>
              <a:gs pos="85000">
                <a:srgbClr val="A5D789">
                  <a:alpha val="77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Цели и задачи Корпорации</a:t>
            </a:r>
            <a:endParaRPr lang="ru-RU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Объект 4"/>
          <p:cNvSpPr>
            <a:spLocks noGrp="1"/>
          </p:cNvSpPr>
          <p:nvPr>
            <p:ph idx="1"/>
          </p:nvPr>
        </p:nvSpPr>
        <p:spPr>
          <a:xfrm>
            <a:off x="5436096" y="6641976"/>
            <a:ext cx="3695290" cy="216024"/>
          </a:xfr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Корпорация развития Камчатского края – </a:t>
            </a:r>
            <a:r>
              <a:rPr lang="ru-RU" b="1" i="1" dirty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от идеи к решению</a:t>
            </a:r>
            <a:r>
              <a:rPr lang="ru-RU" b="1" i="1" dirty="0" smtClean="0">
                <a:ln w="11430"/>
                <a:solidFill>
                  <a:schemeClr val="accent1">
                    <a:lumMod val="75000"/>
                  </a:schemeClr>
                </a:solidFill>
                <a:latin typeface="Corbel" pitchFamily="34" charset="0"/>
              </a:rPr>
              <a:t>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02859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4448</TotalTime>
  <Words>4851</Words>
  <Application>Microsoft Office PowerPoint</Application>
  <PresentationFormat>Экран (4:3)</PresentationFormat>
  <Paragraphs>1010</Paragraphs>
  <Slides>49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4_Тема Office</vt:lpstr>
      <vt:lpstr>Слайд 1</vt:lpstr>
      <vt:lpstr>Слайд 2</vt:lpstr>
      <vt:lpstr>Слайд 3</vt:lpstr>
      <vt:lpstr>Слайд 4</vt:lpstr>
      <vt:lpstr>Слайд 5</vt:lpstr>
      <vt:lpstr>Типичные цели и задачи Корпорации развития региона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Сорокин Никита Андреевич</dc:creator>
  <cp:lastModifiedBy>Фурщик Моисей Александрович</cp:lastModifiedBy>
  <cp:revision>264</cp:revision>
  <cp:lastPrinted>2013-11-26T12:32:01Z</cp:lastPrinted>
  <dcterms:created xsi:type="dcterms:W3CDTF">2013-11-15T11:36:51Z</dcterms:created>
  <dcterms:modified xsi:type="dcterms:W3CDTF">2013-12-05T07:26:27Z</dcterms:modified>
</cp:coreProperties>
</file>