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2.xml" ContentType="application/vnd.openxmlformats-officedocument.them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media/image1.png" ContentType="image/png"/>
  <Override PartName="/ppt/media/image2.png" ContentType="image/png"/>
  <Override PartName="/ppt/media/image3.png" ContentType="image/png"/>
  <Override PartName="/ppt/media/image6.jpeg" ContentType="image/jpeg"/>
  <Override PartName="/ppt/media/image4.png" ContentType="image/png"/>
  <Override PartName="/ppt/media/image5.png" ContentType="image/png"/>
  <Override PartName="/ppt/_rels/presentation.xml.rels" ContentType="application/vnd.openxmlformats-package.relationships+xml"/>
  <Override PartName="/_rels/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</p:sldIdLst>
  <p:sldSz cx="12192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Для перемещения страницы щёлкните мышью</a:t>
            </a: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0">
              <a:buNone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Для правки формата примечаний щёлкните мышью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dt" idx="4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ftr" idx="5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 type="sldNum" idx="6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A52324F3-BFFC-4996-836D-1430F1072FE4}" type="slidenum"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3880" cy="3083760"/>
          </a:xfrm>
          <a:prstGeom prst="rect">
            <a:avLst/>
          </a:prstGeom>
          <a:ln w="0">
            <a:noFill/>
          </a:ln>
        </p:spPr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359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0">
              <a:buNone/>
            </a:pP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F87377E-BAA9-435F-BADB-2D4D0CE48484}" type="slidenum"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3880" cy="3083760"/>
          </a:xfrm>
          <a:prstGeom prst="rect">
            <a:avLst/>
          </a:prstGeom>
          <a:ln w="0">
            <a:noFill/>
          </a:ln>
        </p:spPr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359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0">
              <a:buNone/>
            </a:pP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sldNum" idx="8"/>
          </p:nvPr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82C7A96-69F2-43AE-BFD7-1048818495D1}" type="slidenum">
              <a:rPr b="0" lang="ru-RU" sz="1200" spc="-1" strike="noStrike">
                <a:solidFill>
                  <a:srgbClr val="000000"/>
                </a:solidFill>
                <a:latin typeface="Times New Roman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1800FAA2-F467-4CE2-A6EE-C468B218426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6C5339BE-E977-4C2B-8B18-8B51FBFCA88E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324D32D-F88F-4C96-A802-3B5C8452FF98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1000"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09BAED3A-2CD9-44E3-994A-E634C5D46DA3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ABB77E3D-E1C2-48B8-980B-219B5137B05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23AE55CF-AACF-4E12-A4A4-04E0771AD37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A4A23E2B-D76F-4266-90A4-EEACFE9F2C5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A312590-7D05-45E0-8B88-BDE782F9D9D8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1C5785C5-1364-49AB-95CF-C1DF71C60358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86F64B4B-0092-4A5F-9745-F4D06E16C4E5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E88D41A6-8D2F-4935-9E8F-DEA3070E871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45FB3641-BD94-4126-A3E9-8FECA5F2E25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ftr" idx="1"/>
          </p:nvPr>
        </p:nvSpPr>
        <p:spPr>
          <a:xfrm>
            <a:off x="4038480" y="6356520"/>
            <a:ext cx="4112280" cy="362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sldNum" idx="2"/>
          </p:nvPr>
        </p:nvSpPr>
        <p:spPr>
          <a:xfrm>
            <a:off x="8610480" y="6356520"/>
            <a:ext cx="2740680" cy="362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EA85AF5-0013-43D2-A2DF-0C26010D6E61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3"/>
          </p:nvPr>
        </p:nvSpPr>
        <p:spPr>
          <a:xfrm>
            <a:off x="838080" y="6356520"/>
            <a:ext cx="2740680" cy="362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XO Orie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XO Orie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XO Orie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XO Orie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XO Orie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XO Orie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XO Orie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XO Orie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XO Orie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312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7" descr=""/>
          <p:cNvPicPr/>
          <p:nvPr/>
        </p:nvPicPr>
        <p:blipFill>
          <a:blip r:embed="rId1"/>
          <a:stretch/>
        </p:blipFill>
        <p:spPr>
          <a:xfrm>
            <a:off x="902880" y="390600"/>
            <a:ext cx="10383840" cy="12151800"/>
          </a:xfrm>
          <a:prstGeom prst="rect">
            <a:avLst/>
          </a:prstGeom>
          <a:ln w="0">
            <a:noFill/>
          </a:ln>
        </p:spPr>
      </p:pic>
      <p:sp>
        <p:nvSpPr>
          <p:cNvPr id="48" name="Овал 9"/>
          <p:cNvSpPr/>
          <p:nvPr/>
        </p:nvSpPr>
        <p:spPr>
          <a:xfrm>
            <a:off x="10294920" y="3018960"/>
            <a:ext cx="582120" cy="582120"/>
          </a:xfrm>
          <a:prstGeom prst="ellipse">
            <a:avLst/>
          </a:prstGeom>
          <a:solidFill>
            <a:srgbClr val="ff7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9" name="TextBox 2"/>
          <p:cNvSpPr/>
          <p:nvPr/>
        </p:nvSpPr>
        <p:spPr>
          <a:xfrm>
            <a:off x="492840" y="2164680"/>
            <a:ext cx="10715040" cy="280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90000"/>
              </a:lnSpc>
            </a:pPr>
            <a:r>
              <a:rPr b="1" lang="ru-RU" sz="6600" spc="-1" strike="noStrike">
                <a:solidFill>
                  <a:schemeClr val="lt1"/>
                </a:solidFill>
                <a:latin typeface="Akrobat ExtraBold"/>
                <a:ea typeface="DejaVu Sans"/>
              </a:rPr>
              <a:t>Национальный рейтинг</a:t>
            </a:r>
            <a:endParaRPr b="0" lang="ru-RU" sz="6600" spc="-1" strike="noStrike">
              <a:solidFill>
                <a:srgbClr val="ffffff"/>
              </a:solidFill>
              <a:latin typeface="XO Oriel"/>
            </a:endParaRPr>
          </a:p>
          <a:p>
            <a:pPr>
              <a:lnSpc>
                <a:spcPct val="90000"/>
              </a:lnSpc>
            </a:pPr>
            <a:r>
              <a:rPr b="1" lang="ru-RU" sz="6600" spc="-1" strike="noStrike">
                <a:solidFill>
                  <a:schemeClr val="lt1"/>
                </a:solidFill>
                <a:latin typeface="Akrobat ExtraBold"/>
                <a:ea typeface="DejaVu Sans"/>
              </a:rPr>
              <a:t>состояния инвестиционного климата в Камчатском крае</a:t>
            </a:r>
            <a:endParaRPr b="0" lang="ru-RU" sz="6600" spc="-1" strike="noStrike">
              <a:solidFill>
                <a:srgbClr val="ffffff"/>
              </a:solidFill>
              <a:latin typeface="XO Oriel"/>
            </a:endParaRPr>
          </a:p>
        </p:txBody>
      </p:sp>
      <p:pic>
        <p:nvPicPr>
          <p:cNvPr id="50" name="Рисунок 10" descr=""/>
          <p:cNvPicPr/>
          <p:nvPr/>
        </p:nvPicPr>
        <p:blipFill>
          <a:blip r:embed="rId2">
            <a:alphaModFix amt="22000"/>
          </a:blip>
          <a:stretch/>
        </p:blipFill>
        <p:spPr>
          <a:xfrm rot="795000">
            <a:off x="7163640" y="-2608920"/>
            <a:ext cx="5135400" cy="4240080"/>
          </a:xfrm>
          <a:prstGeom prst="rect">
            <a:avLst/>
          </a:prstGeom>
          <a:ln w="0">
            <a:noFill/>
          </a:ln>
        </p:spPr>
      </p:pic>
      <p:pic>
        <p:nvPicPr>
          <p:cNvPr id="51" name="Рисунок 12" descr=""/>
          <p:cNvPicPr/>
          <p:nvPr/>
        </p:nvPicPr>
        <p:blipFill>
          <a:blip r:embed="rId3"/>
          <a:stretch/>
        </p:blipFill>
        <p:spPr>
          <a:xfrm rot="387000">
            <a:off x="4164840" y="5023440"/>
            <a:ext cx="4388400" cy="4138200"/>
          </a:xfrm>
          <a:prstGeom prst="rect">
            <a:avLst/>
          </a:prstGeom>
          <a:ln w="0">
            <a:noFill/>
          </a:ln>
        </p:spPr>
      </p:pic>
      <p:sp>
        <p:nvSpPr>
          <p:cNvPr id="52" name="Рисунок 21"/>
          <p:cNvSpPr/>
          <p:nvPr/>
        </p:nvSpPr>
        <p:spPr>
          <a:xfrm rot="16200000">
            <a:off x="5628600" y="4930560"/>
            <a:ext cx="3280320" cy="3777840"/>
          </a:xfrm>
          <a:custGeom>
            <a:avLst/>
            <a:gdLst>
              <a:gd name="textAreaLeft" fmla="*/ 0 w 3280320"/>
              <a:gd name="textAreaRight" fmla="*/ 3282840 w 3280320"/>
              <a:gd name="textAreaTop" fmla="*/ 0 h 3777840"/>
              <a:gd name="textAreaBottom" fmla="*/ 3780360 h 3777840"/>
            </a:gdLst>
            <a:ahLst/>
            <a:rect l="textAreaLeft" t="textAreaTop" r="textAreaRight" b="textAreaBottom"/>
            <a:pathLst>
              <a:path w="4948740" h="5163870">
                <a:moveTo>
                  <a:pt x="2428467" y="228416"/>
                </a:moveTo>
                <a:cubicBezTo>
                  <a:pt x="3158929" y="55750"/>
                  <a:pt x="4042897" y="-215534"/>
                  <a:pt x="4593547" y="294548"/>
                </a:cubicBezTo>
                <a:cubicBezTo>
                  <a:pt x="5147416" y="807608"/>
                  <a:pt x="4905662" y="1707763"/>
                  <a:pt x="4837139" y="2459628"/>
                </a:cubicBezTo>
                <a:cubicBezTo>
                  <a:pt x="4777313" y="3116091"/>
                  <a:pt x="4673128" y="3773336"/>
                  <a:pt x="4231873" y="4263035"/>
                </a:cubicBezTo>
                <a:cubicBezTo>
                  <a:pt x="3767443" y="4778461"/>
                  <a:pt x="3119534" y="5071336"/>
                  <a:pt x="2428467" y="5132753"/>
                </a:cubicBezTo>
                <a:cubicBezTo>
                  <a:pt x="1663390" y="5200743"/>
                  <a:pt x="762143" y="5207248"/>
                  <a:pt x="273255" y="4614841"/>
                </a:cubicBezTo>
                <a:cubicBezTo>
                  <a:pt x="-202232" y="4038673"/>
                  <a:pt x="52101" y="3186986"/>
                  <a:pt x="222459" y="2459628"/>
                </a:cubicBezTo>
                <a:cubicBezTo>
                  <a:pt x="348474" y="1921609"/>
                  <a:pt x="702733" y="1515358"/>
                  <a:pt x="1091242" y="1122414"/>
                </a:cubicBezTo>
                <a:cubicBezTo>
                  <a:pt x="1483129" y="726042"/>
                  <a:pt x="1886018" y="356638"/>
                  <a:pt x="2428467" y="228416"/>
                </a:cubicBezTo>
                <a:close/>
              </a:path>
            </a:pathLst>
          </a:custGeom>
          <a:noFill/>
          <a:ln w="38100">
            <a:solidFill>
              <a:srgbClr val="ffffff">
                <a:alpha val="40000"/>
              </a:srgbClr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Calibri"/>
              <a:ea typeface="DejaVu Sans"/>
            </a:endParaRPr>
          </a:p>
        </p:txBody>
      </p:sp>
      <p:sp>
        <p:nvSpPr>
          <p:cNvPr id="53" name="Рисунок 21"/>
          <p:cNvSpPr/>
          <p:nvPr/>
        </p:nvSpPr>
        <p:spPr>
          <a:xfrm rot="16200000">
            <a:off x="7048440" y="-2873160"/>
            <a:ext cx="4649400" cy="4677120"/>
          </a:xfrm>
          <a:custGeom>
            <a:avLst/>
            <a:gdLst>
              <a:gd name="textAreaLeft" fmla="*/ 0 w 4649400"/>
              <a:gd name="textAreaRight" fmla="*/ 4651920 w 4649400"/>
              <a:gd name="textAreaTop" fmla="*/ 0 h 4677120"/>
              <a:gd name="textAreaBottom" fmla="*/ 4679640 h 4677120"/>
            </a:gdLst>
            <a:ahLst/>
            <a:rect l="textAreaLeft" t="textAreaTop" r="textAreaRight" b="textAreaBottom"/>
            <a:pathLst>
              <a:path w="4948740" h="5163870">
                <a:moveTo>
                  <a:pt x="2428467" y="228416"/>
                </a:moveTo>
                <a:cubicBezTo>
                  <a:pt x="3158929" y="55750"/>
                  <a:pt x="4042897" y="-215534"/>
                  <a:pt x="4593547" y="294548"/>
                </a:cubicBezTo>
                <a:cubicBezTo>
                  <a:pt x="5147416" y="807608"/>
                  <a:pt x="4905662" y="1707763"/>
                  <a:pt x="4837139" y="2459628"/>
                </a:cubicBezTo>
                <a:cubicBezTo>
                  <a:pt x="4777313" y="3116091"/>
                  <a:pt x="4673128" y="3773336"/>
                  <a:pt x="4231873" y="4263035"/>
                </a:cubicBezTo>
                <a:cubicBezTo>
                  <a:pt x="3767443" y="4778461"/>
                  <a:pt x="3119534" y="5071336"/>
                  <a:pt x="2428467" y="5132753"/>
                </a:cubicBezTo>
                <a:cubicBezTo>
                  <a:pt x="1663390" y="5200743"/>
                  <a:pt x="762143" y="5207248"/>
                  <a:pt x="273255" y="4614841"/>
                </a:cubicBezTo>
                <a:cubicBezTo>
                  <a:pt x="-202232" y="4038673"/>
                  <a:pt x="52101" y="3186986"/>
                  <a:pt x="222459" y="2459628"/>
                </a:cubicBezTo>
                <a:cubicBezTo>
                  <a:pt x="348474" y="1921609"/>
                  <a:pt x="702733" y="1515358"/>
                  <a:pt x="1091242" y="1122414"/>
                </a:cubicBezTo>
                <a:cubicBezTo>
                  <a:pt x="1483129" y="726042"/>
                  <a:pt x="1886018" y="356638"/>
                  <a:pt x="2428467" y="228416"/>
                </a:cubicBezTo>
                <a:close/>
              </a:path>
            </a:pathLst>
          </a:custGeom>
          <a:noFill/>
          <a:ln w="38100">
            <a:solidFill>
              <a:srgbClr val="ffffff">
                <a:alpha val="40000"/>
              </a:srgbClr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Calibri"/>
              <a:ea typeface="DejaVu Sans"/>
            </a:endParaRPr>
          </a:p>
        </p:txBody>
      </p:sp>
      <p:pic>
        <p:nvPicPr>
          <p:cNvPr id="54" name="Picture 7" descr=""/>
          <p:cNvPicPr/>
          <p:nvPr/>
        </p:nvPicPr>
        <p:blipFill>
          <a:blip r:embed="rId4"/>
          <a:stretch/>
        </p:blipFill>
        <p:spPr>
          <a:xfrm>
            <a:off x="10044000" y="4819680"/>
            <a:ext cx="1978920" cy="1911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2000">
              <a:srgbClr val="3a348a"/>
            </a:gs>
            <a:gs pos="100000">
              <a:srgbClr val="6ba784"/>
            </a:gs>
          </a:gsLst>
          <a:lin ang="42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10" descr=""/>
          <p:cNvPicPr/>
          <p:nvPr/>
        </p:nvPicPr>
        <p:blipFill>
          <a:blip r:embed="rId1"/>
          <a:stretch/>
        </p:blipFill>
        <p:spPr>
          <a:xfrm rot="6215400">
            <a:off x="7224120" y="-3736440"/>
            <a:ext cx="4491000" cy="4240080"/>
          </a:xfrm>
          <a:prstGeom prst="rect">
            <a:avLst/>
          </a:prstGeom>
          <a:ln w="0">
            <a:noFill/>
          </a:ln>
        </p:spPr>
      </p:pic>
      <p:pic>
        <p:nvPicPr>
          <p:cNvPr id="56" name="Рисунок 12" descr=""/>
          <p:cNvPicPr/>
          <p:nvPr/>
        </p:nvPicPr>
        <p:blipFill>
          <a:blip r:embed="rId2"/>
          <a:stretch/>
        </p:blipFill>
        <p:spPr>
          <a:xfrm rot="2298000">
            <a:off x="-964080" y="5430240"/>
            <a:ext cx="4388400" cy="4138200"/>
          </a:xfrm>
          <a:prstGeom prst="rect">
            <a:avLst/>
          </a:prstGeom>
          <a:ln w="0">
            <a:noFill/>
          </a:ln>
        </p:spPr>
      </p:pic>
      <p:sp>
        <p:nvSpPr>
          <p:cNvPr id="57" name="TextBox 24"/>
          <p:cNvSpPr/>
          <p:nvPr/>
        </p:nvSpPr>
        <p:spPr>
          <a:xfrm>
            <a:off x="11399400" y="6193800"/>
            <a:ext cx="5792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chemeClr val="lt1"/>
                </a:solidFill>
                <a:latin typeface="Akrobat SemiBold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graphicFrame>
        <p:nvGraphicFramePr>
          <p:cNvPr id="58" name="Table 101"/>
          <p:cNvGraphicFramePr/>
          <p:nvPr/>
        </p:nvGraphicFramePr>
        <p:xfrm>
          <a:off x="1235880" y="1839600"/>
          <a:ext cx="10172520" cy="4612320"/>
        </p:xfrm>
        <a:graphic>
          <a:graphicData uri="http://schemas.openxmlformats.org/drawingml/2006/table">
            <a:tbl>
              <a:tblPr/>
              <a:tblGrid>
                <a:gridCol w="3512880"/>
                <a:gridCol w="1951560"/>
                <a:gridCol w="2327400"/>
                <a:gridCol w="2381040"/>
              </a:tblGrid>
              <a:tr h="556920"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Сахалинская область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4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286,94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marL="324000"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+3,85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591840"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Магаданская область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7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279,59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marL="324000"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+9,71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522000"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Хабаровский край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11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274,19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marL="324000"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+12,74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469800"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Приморский край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12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272,12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marL="324000"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+9,31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504720"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Амурская область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12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272,53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marL="324000"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+13,67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574200"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Республика Саха (Якутия)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14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269,69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marL="324000"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+9,75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626760"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Республика Бурятия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15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268,77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marL="324000"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0" lang="ru-RU" sz="24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+17,47</a:t>
                      </a:r>
                      <a:endParaRPr b="0" lang="ru-RU" sz="24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  <a:tr h="766080"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30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Камчатский край</a:t>
                      </a:r>
                      <a:endParaRPr b="0" lang="ru-RU" sz="30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30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15</a:t>
                      </a:r>
                      <a:endParaRPr b="0" lang="ru-RU" sz="30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30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267,78</a:t>
                      </a:r>
                      <a:endParaRPr b="0" lang="ru-RU" sz="30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  <a:tc>
                  <a:txBody>
                    <a:bodyPr lIns="10800" rIns="10800" anchor="ctr">
                      <a:noAutofit/>
                    </a:bodyPr>
                    <a:p>
                      <a:pPr marL="324000" algn="ctr">
                        <a:lnSpc>
                          <a:spcPct val="100000"/>
                        </a:lnSpc>
                        <a:tabLst>
                          <a:tab algn="l" pos="0"/>
                        </a:tabLst>
                      </a:pPr>
                      <a:r>
                        <a:rPr b="1" lang="ru-RU" sz="3000" spc="-1" strike="noStrike">
                          <a:solidFill>
                            <a:srgbClr val="ffffff"/>
                          </a:solidFill>
                          <a:latin typeface="Akrobat Bold"/>
                          <a:ea typeface="Calibri"/>
                        </a:rPr>
                        <a:t>+13,61</a:t>
                      </a:r>
                      <a:endParaRPr b="0" lang="ru-RU" sz="3000" spc="-1" strike="noStrike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 marL="10800" marR="10800">
                    <a:lnL w="12240">
                      <a:noFill/>
                      <a:prstDash val="solid"/>
                    </a:lnL>
                    <a:lnR w="12240">
                      <a:noFill/>
                      <a:prstDash val="solid"/>
                    </a:lnR>
                    <a:lnT w="12240">
                      <a:noFill/>
                      <a:prstDash val="solid"/>
                    </a:lnT>
                    <a:lnB w="12240">
                      <a:noFill/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9" name=""/>
          <p:cNvSpPr/>
          <p:nvPr/>
        </p:nvSpPr>
        <p:spPr>
          <a:xfrm>
            <a:off x="1440000" y="360000"/>
            <a:ext cx="9718920" cy="637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ffffff"/>
                </a:solidFill>
                <a:latin typeface="Akrobat Black"/>
                <a:ea typeface="DejaVu Sans"/>
              </a:rPr>
              <a:t>Национальный рейтинг 2024 в ДФО</a:t>
            </a:r>
            <a:endParaRPr b="0" lang="ru-RU" sz="36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0" name=""/>
          <p:cNvSpPr/>
          <p:nvPr/>
        </p:nvSpPr>
        <p:spPr>
          <a:xfrm>
            <a:off x="1260000" y="1260000"/>
            <a:ext cx="10619280" cy="578880"/>
          </a:xfrm>
          <a:prstGeom prst="roundRect">
            <a:avLst>
              <a:gd name="adj" fmla="val 27561"/>
            </a:avLst>
          </a:prstGeom>
          <a:solidFill>
            <a:srgbClr val="c3d0e8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ru-RU" sz="2200" spc="-1" strike="noStrike">
                <a:solidFill>
                  <a:srgbClr val="2a6099"/>
                </a:solidFill>
                <a:latin typeface="Akrobat Black"/>
                <a:ea typeface="DejaVu Sans"/>
              </a:rPr>
              <a:t>                   </a:t>
            </a:r>
            <a:r>
              <a:rPr b="0" lang="ru-RU" sz="2200" spc="-1" strike="noStrike">
                <a:solidFill>
                  <a:srgbClr val="2a6099"/>
                </a:solidFill>
                <a:latin typeface="Akrobat Black"/>
                <a:ea typeface="DejaVu Sans"/>
              </a:rPr>
              <a:t>Регион                        Место в рейтинге     Интегральный индекс     Динамика индекса</a:t>
            </a:r>
            <a:endParaRPr b="0" lang="ru-RU" sz="2200" spc="-1" strike="noStrike">
              <a:solidFill>
                <a:srgbClr val="000000"/>
              </a:solidFill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Рисунок 1"/>
          <p:cNvSpPr/>
          <p:nvPr/>
        </p:nvSpPr>
        <p:spPr>
          <a:xfrm rot="13509000">
            <a:off x="-1772280" y="-3313440"/>
            <a:ext cx="10527840" cy="13021200"/>
          </a:xfrm>
          <a:custGeom>
            <a:avLst/>
            <a:gdLst>
              <a:gd name="textAreaLeft" fmla="*/ 0 w 10527840"/>
              <a:gd name="textAreaRight" fmla="*/ 10530360 w 10527840"/>
              <a:gd name="textAreaTop" fmla="*/ 0 h 13021200"/>
              <a:gd name="textAreaBottom" fmla="*/ 13023720 h 13021200"/>
            </a:gdLst>
            <a:ahLst/>
            <a:rect l="textAreaLeft" t="textAreaTop" r="textAreaRight" b="textAreaBottom"/>
            <a:pathLst>
              <a:path w="4948740" h="5163870">
                <a:moveTo>
                  <a:pt x="2428467" y="228416"/>
                </a:moveTo>
                <a:cubicBezTo>
                  <a:pt x="3158929" y="55750"/>
                  <a:pt x="4042897" y="-215534"/>
                  <a:pt x="4593547" y="294548"/>
                </a:cubicBezTo>
                <a:cubicBezTo>
                  <a:pt x="5147416" y="807608"/>
                  <a:pt x="4905662" y="1707763"/>
                  <a:pt x="4837139" y="2459628"/>
                </a:cubicBezTo>
                <a:cubicBezTo>
                  <a:pt x="4777313" y="3116091"/>
                  <a:pt x="4673128" y="3773336"/>
                  <a:pt x="4231873" y="4263035"/>
                </a:cubicBezTo>
                <a:cubicBezTo>
                  <a:pt x="3767443" y="4778461"/>
                  <a:pt x="3119534" y="5071336"/>
                  <a:pt x="2428467" y="5132753"/>
                </a:cubicBezTo>
                <a:cubicBezTo>
                  <a:pt x="1663390" y="5200743"/>
                  <a:pt x="762143" y="5207248"/>
                  <a:pt x="273255" y="4614841"/>
                </a:cubicBezTo>
                <a:cubicBezTo>
                  <a:pt x="-202232" y="4038673"/>
                  <a:pt x="52101" y="3186986"/>
                  <a:pt x="222459" y="2459628"/>
                </a:cubicBezTo>
                <a:cubicBezTo>
                  <a:pt x="348474" y="1921609"/>
                  <a:pt x="702733" y="1515358"/>
                  <a:pt x="1091242" y="1122414"/>
                </a:cubicBezTo>
                <a:cubicBezTo>
                  <a:pt x="1483129" y="726042"/>
                  <a:pt x="1886018" y="356638"/>
                  <a:pt x="2428467" y="228416"/>
                </a:cubicBezTo>
                <a:close/>
              </a:path>
            </a:pathLst>
          </a:custGeom>
          <a:solidFill>
            <a:srgbClr val="131217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chemeClr val="dk1"/>
              </a:solidFill>
              <a:latin typeface="Calibri"/>
              <a:ea typeface="DejaVu Sans"/>
            </a:endParaRPr>
          </a:p>
        </p:txBody>
      </p:sp>
      <p:sp>
        <p:nvSpPr>
          <p:cNvPr id="62" name="TextBox 1"/>
          <p:cNvSpPr/>
          <p:nvPr/>
        </p:nvSpPr>
        <p:spPr>
          <a:xfrm>
            <a:off x="11399400" y="6193800"/>
            <a:ext cx="5792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chemeClr val="dk1"/>
                </a:solidFill>
                <a:latin typeface="Akrobat SemiBold"/>
                <a:ea typeface="DejaVu Sans"/>
              </a:rPr>
              <a:t>3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63" name="object 4" descr=""/>
          <p:cNvPicPr/>
          <p:nvPr/>
        </p:nvPicPr>
        <p:blipFill>
          <a:blip r:embed="rId1"/>
          <a:stretch/>
        </p:blipFill>
        <p:spPr>
          <a:xfrm>
            <a:off x="434880" y="989280"/>
            <a:ext cx="11444040" cy="52920"/>
          </a:xfrm>
          <a:prstGeom prst="rect">
            <a:avLst/>
          </a:prstGeom>
          <a:ln w="0">
            <a:noFill/>
          </a:ln>
        </p:spPr>
      </p:pic>
      <p:sp>
        <p:nvSpPr>
          <p:cNvPr id="64" name="PlaceHolder 4"/>
          <p:cNvSpPr/>
          <p:nvPr/>
        </p:nvSpPr>
        <p:spPr>
          <a:xfrm>
            <a:off x="360000" y="347760"/>
            <a:ext cx="11339280" cy="911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noAutofit/>
          </a:bodyPr>
          <a:p>
            <a:pPr marL="12600">
              <a:lnSpc>
                <a:spcPct val="100000"/>
              </a:lnSpc>
              <a:spcBef>
                <a:spcPts val="99"/>
              </a:spcBef>
              <a:tabLst>
                <a:tab algn="l" pos="0"/>
              </a:tabLst>
            </a:pPr>
            <a:r>
              <a:rPr b="1" lang="ru-RU" sz="2500" spc="-12" strike="noStrike">
                <a:solidFill>
                  <a:srgbClr val="729fcf"/>
                </a:solidFill>
                <a:latin typeface="Akrobat Black"/>
                <a:ea typeface="DejaVu Sans"/>
              </a:rPr>
              <a:t>Структура</a:t>
            </a:r>
            <a:r>
              <a:rPr b="1" lang="ru-RU" sz="2500" spc="26" strike="noStrike">
                <a:solidFill>
                  <a:srgbClr val="729fcf"/>
                </a:solidFill>
                <a:latin typeface="Akrobat Black"/>
                <a:ea typeface="DejaVu Sans"/>
              </a:rPr>
              <a:t> </a:t>
            </a:r>
            <a:r>
              <a:rPr b="1" lang="ru-RU" sz="2500" spc="-7" strike="noStrike">
                <a:solidFill>
                  <a:srgbClr val="729fcf"/>
                </a:solidFill>
                <a:latin typeface="Akrobat Black"/>
                <a:ea typeface="DejaVu Sans"/>
              </a:rPr>
              <a:t>Национального</a:t>
            </a:r>
            <a:r>
              <a:rPr b="1" lang="ru-RU" sz="2500" spc="12" strike="noStrike">
                <a:solidFill>
                  <a:srgbClr val="729fcf"/>
                </a:solidFill>
                <a:latin typeface="Akrobat Black"/>
                <a:ea typeface="DejaVu Sans"/>
              </a:rPr>
              <a:t> </a:t>
            </a:r>
            <a:r>
              <a:rPr b="1" lang="ru-RU" sz="2500" spc="-12" strike="noStrike">
                <a:solidFill>
                  <a:srgbClr val="729fcf"/>
                </a:solidFill>
                <a:latin typeface="Akrobat Black"/>
                <a:ea typeface="DejaVu Sans"/>
              </a:rPr>
              <a:t>рейтинга</a:t>
            </a:r>
            <a:r>
              <a:rPr b="1" lang="ru-RU" sz="2500" spc="26" strike="noStrike">
                <a:solidFill>
                  <a:srgbClr val="729fcf"/>
                </a:solidFill>
                <a:latin typeface="Akrobat Black"/>
                <a:ea typeface="DejaVu Sans"/>
              </a:rPr>
              <a:t> </a:t>
            </a:r>
            <a:r>
              <a:rPr b="1" lang="ru-RU" sz="2500" spc="-12" strike="noStrike">
                <a:solidFill>
                  <a:srgbClr val="729fcf"/>
                </a:solidFill>
                <a:latin typeface="Akrobat Black"/>
                <a:ea typeface="DejaVu Sans"/>
              </a:rPr>
              <a:t>2024</a:t>
            </a:r>
            <a:r>
              <a:rPr b="1" lang="ru-RU" sz="2500" spc="-1" strike="noStrike">
                <a:solidFill>
                  <a:srgbClr val="729fcf"/>
                </a:solidFill>
                <a:latin typeface="Akrobat Black"/>
                <a:ea typeface="DejaVu Sans"/>
              </a:rPr>
              <a:t> </a:t>
            </a:r>
            <a:r>
              <a:rPr b="1" lang="ru-RU" sz="2500" spc="-7" strike="noStrike">
                <a:solidFill>
                  <a:srgbClr val="729fcf"/>
                </a:solidFill>
                <a:latin typeface="Akrobat Black"/>
                <a:ea typeface="DejaVu Sans"/>
              </a:rPr>
              <a:t>года </a:t>
            </a:r>
            <a:r>
              <a:rPr b="1" lang="ru-RU" sz="2500" spc="-486" strike="noStrike">
                <a:solidFill>
                  <a:srgbClr val="729fcf"/>
                </a:solidFill>
                <a:latin typeface="Akrobat Black"/>
                <a:ea typeface="DejaVu Sans"/>
              </a:rPr>
              <a:t> </a:t>
            </a:r>
            <a:r>
              <a:rPr b="1" lang="ru-RU" sz="2500" spc="-1" strike="noStrike">
                <a:solidFill>
                  <a:srgbClr val="729fcf"/>
                </a:solidFill>
                <a:latin typeface="Akrobat Black"/>
                <a:ea typeface="DejaVu Sans"/>
              </a:rPr>
              <a:t>4</a:t>
            </a:r>
            <a:r>
              <a:rPr b="1" lang="ru-RU" sz="2500" spc="-12" strike="noStrike">
                <a:solidFill>
                  <a:srgbClr val="729fcf"/>
                </a:solidFill>
                <a:latin typeface="Akrobat Black"/>
                <a:ea typeface="DejaVu Sans"/>
              </a:rPr>
              <a:t> </a:t>
            </a:r>
            <a:r>
              <a:rPr b="1" lang="ru-RU" sz="2500" spc="-7" strike="noStrike">
                <a:solidFill>
                  <a:srgbClr val="729fcf"/>
                </a:solidFill>
                <a:latin typeface="Akrobat Black"/>
                <a:ea typeface="DejaVu Sans"/>
              </a:rPr>
              <a:t>направления,</a:t>
            </a:r>
            <a:r>
              <a:rPr b="1" lang="ru-RU" sz="2500" spc="-1" strike="noStrike">
                <a:solidFill>
                  <a:srgbClr val="729fcf"/>
                </a:solidFill>
                <a:latin typeface="Akrobat Black"/>
                <a:ea typeface="DejaVu Sans"/>
              </a:rPr>
              <a:t> </a:t>
            </a:r>
            <a:r>
              <a:rPr b="1" lang="ru-RU" sz="2500" spc="-12" strike="noStrike">
                <a:solidFill>
                  <a:srgbClr val="729fcf"/>
                </a:solidFill>
                <a:latin typeface="Akrobat Black"/>
                <a:ea typeface="DejaVu Sans"/>
              </a:rPr>
              <a:t>22</a:t>
            </a:r>
            <a:r>
              <a:rPr b="1" lang="ru-RU" sz="2500" spc="-7" strike="noStrike">
                <a:solidFill>
                  <a:srgbClr val="729fcf"/>
                </a:solidFill>
                <a:latin typeface="Akrobat Black"/>
                <a:ea typeface="DejaVu Sans"/>
              </a:rPr>
              <a:t> </a:t>
            </a:r>
            <a:r>
              <a:rPr b="1" lang="ru-RU" sz="2500" spc="-12" strike="noStrike">
                <a:solidFill>
                  <a:srgbClr val="729fcf"/>
                </a:solidFill>
                <a:latin typeface="Akrobat Black"/>
                <a:ea typeface="DejaVu Sans"/>
              </a:rPr>
              <a:t>фактора,</a:t>
            </a:r>
            <a:r>
              <a:rPr b="1" lang="ru-RU" sz="2500" spc="38" strike="noStrike">
                <a:solidFill>
                  <a:srgbClr val="729fcf"/>
                </a:solidFill>
                <a:latin typeface="Akrobat Black"/>
                <a:ea typeface="DejaVu Sans"/>
              </a:rPr>
              <a:t> </a:t>
            </a:r>
            <a:r>
              <a:rPr b="1" lang="ru-RU" sz="2500" spc="-12" strike="noStrike">
                <a:solidFill>
                  <a:srgbClr val="729fcf"/>
                </a:solidFill>
                <a:latin typeface="Akrobat Black"/>
                <a:ea typeface="DejaVu Sans"/>
              </a:rPr>
              <a:t>70</a:t>
            </a:r>
            <a:r>
              <a:rPr b="1" lang="ru-RU" sz="2500" spc="-1" strike="noStrike">
                <a:solidFill>
                  <a:srgbClr val="729fcf"/>
                </a:solidFill>
                <a:latin typeface="Akrobat Black"/>
                <a:ea typeface="DejaVu Sans"/>
              </a:rPr>
              <a:t> </a:t>
            </a:r>
            <a:r>
              <a:rPr b="1" lang="ru-RU" sz="2500" spc="-12" strike="noStrike">
                <a:solidFill>
                  <a:srgbClr val="729fcf"/>
                </a:solidFill>
                <a:latin typeface="Akrobat Black"/>
                <a:ea typeface="DejaVu Sans"/>
              </a:rPr>
              <a:t>показателей</a:t>
            </a:r>
            <a:endParaRPr b="0" lang="ru-RU" sz="25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5" name="object 8"/>
          <p:cNvSpPr/>
          <p:nvPr/>
        </p:nvSpPr>
        <p:spPr>
          <a:xfrm>
            <a:off x="9110880" y="1487880"/>
            <a:ext cx="2685960" cy="508680"/>
          </a:xfrm>
          <a:custGeom>
            <a:avLst/>
            <a:gdLst>
              <a:gd name="textAreaLeft" fmla="*/ 0 w 2685960"/>
              <a:gd name="textAreaRight" fmla="*/ 2687760 w 2685960"/>
              <a:gd name="textAreaTop" fmla="*/ 0 h 508680"/>
              <a:gd name="textAreaBottom" fmla="*/ 510480 h 508680"/>
            </a:gdLst>
            <a:ahLst/>
            <a:rect l="textAreaLeft" t="textAreaTop" r="textAreaRight" b="textAreaBottom"/>
            <a:pathLst>
              <a:path w="1943100" h="510539">
                <a:moveTo>
                  <a:pt x="1858010" y="0"/>
                </a:moveTo>
                <a:lnTo>
                  <a:pt x="85090" y="0"/>
                </a:lnTo>
                <a:lnTo>
                  <a:pt x="51970" y="6687"/>
                </a:lnTo>
                <a:lnTo>
                  <a:pt x="24923" y="24923"/>
                </a:lnTo>
                <a:lnTo>
                  <a:pt x="6687" y="51970"/>
                </a:lnTo>
                <a:lnTo>
                  <a:pt x="0" y="85089"/>
                </a:lnTo>
                <a:lnTo>
                  <a:pt x="0" y="425449"/>
                </a:lnTo>
                <a:lnTo>
                  <a:pt x="6687" y="458569"/>
                </a:lnTo>
                <a:lnTo>
                  <a:pt x="24923" y="485616"/>
                </a:lnTo>
                <a:lnTo>
                  <a:pt x="51970" y="503852"/>
                </a:lnTo>
                <a:lnTo>
                  <a:pt x="85090" y="510539"/>
                </a:lnTo>
                <a:lnTo>
                  <a:pt x="1858010" y="510539"/>
                </a:lnTo>
                <a:lnTo>
                  <a:pt x="1891129" y="503852"/>
                </a:lnTo>
                <a:lnTo>
                  <a:pt x="1918176" y="485616"/>
                </a:lnTo>
                <a:lnTo>
                  <a:pt x="1936412" y="458569"/>
                </a:lnTo>
                <a:lnTo>
                  <a:pt x="1943100" y="425449"/>
                </a:lnTo>
                <a:lnTo>
                  <a:pt x="1943100" y="85089"/>
                </a:lnTo>
                <a:lnTo>
                  <a:pt x="1936412" y="51970"/>
                </a:lnTo>
                <a:lnTo>
                  <a:pt x="1918176" y="24923"/>
                </a:lnTo>
                <a:lnTo>
                  <a:pt x="1891129" y="6687"/>
                </a:lnTo>
                <a:lnTo>
                  <a:pt x="1858010" y="0"/>
                </a:lnTo>
                <a:close/>
              </a:path>
            </a:pathLst>
          </a:custGeom>
          <a:solidFill>
            <a:srgbClr val="81b3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>
              <a:lnSpc>
                <a:spcPct val="100000"/>
              </a:lnSpc>
            </a:pPr>
            <a:endParaRPr b="1" lang="ru-RU" sz="1500" spc="-1" strike="noStrike">
              <a:solidFill>
                <a:srgbClr val="ffffff"/>
              </a:solidFill>
              <a:latin typeface="Akrobat Bold"/>
              <a:ea typeface="DejaVu Sans"/>
            </a:endParaRPr>
          </a:p>
        </p:txBody>
      </p:sp>
      <p:sp>
        <p:nvSpPr>
          <p:cNvPr id="66" name="object 9"/>
          <p:cNvSpPr/>
          <p:nvPr/>
        </p:nvSpPr>
        <p:spPr>
          <a:xfrm>
            <a:off x="9497520" y="1539360"/>
            <a:ext cx="2129760" cy="408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 algn="ctr">
              <a:lnSpc>
                <a:spcPct val="100000"/>
              </a:lnSpc>
              <a:spcBef>
                <a:spcPts val="125"/>
              </a:spcBef>
            </a:pPr>
            <a:r>
              <a:rPr b="1" lang="ru-RU" sz="1300" spc="-1" strike="noStrike">
                <a:solidFill>
                  <a:srgbClr val="ffffff"/>
                </a:solidFill>
                <a:latin typeface="Akrobat Bold"/>
                <a:ea typeface="DejaVu Sans"/>
              </a:rPr>
              <a:t>Поддержка</a:t>
            </a:r>
            <a:r>
              <a:rPr b="1" lang="ru-RU" sz="1300" spc="1" strike="noStrike">
                <a:solidFill>
                  <a:srgbClr val="ffffff"/>
                </a:solidFill>
                <a:latin typeface="Akrobat Bold"/>
                <a:ea typeface="DejaVu Sans"/>
              </a:rPr>
              <a:t> </a:t>
            </a:r>
            <a:r>
              <a:rPr b="1" lang="ru-RU" sz="1300" spc="7" strike="noStrike">
                <a:solidFill>
                  <a:srgbClr val="ffffff"/>
                </a:solidFill>
                <a:latin typeface="Akrobat Bold"/>
                <a:ea typeface="DejaVu Sans"/>
              </a:rPr>
              <a:t> </a:t>
            </a:r>
            <a:r>
              <a:rPr b="1" lang="ru-RU" sz="1300" spc="-1" strike="noStrike">
                <a:solidFill>
                  <a:srgbClr val="ffffff"/>
                </a:solidFill>
                <a:latin typeface="Akrobat Bold"/>
                <a:ea typeface="DejaVu Sans"/>
              </a:rPr>
              <a:t>малого</a:t>
            </a:r>
            <a:r>
              <a:rPr b="1" lang="ru-RU" sz="1300" spc="-32" strike="noStrike">
                <a:solidFill>
                  <a:srgbClr val="ffffff"/>
                </a:solidFill>
                <a:latin typeface="Akrobat Bold"/>
                <a:ea typeface="DejaVu Sans"/>
              </a:rPr>
              <a:t> </a:t>
            </a:r>
            <a:r>
              <a:rPr b="1" lang="ru-RU" sz="1300" spc="1" strike="noStrike">
                <a:solidFill>
                  <a:srgbClr val="ffffff"/>
                </a:solidFill>
                <a:latin typeface="Akrobat Bold"/>
                <a:ea typeface="DejaVu Sans"/>
              </a:rPr>
              <a:t>и</a:t>
            </a:r>
            <a:r>
              <a:rPr b="1" lang="ru-RU" sz="1300" spc="-26" strike="noStrike">
                <a:solidFill>
                  <a:srgbClr val="ffffff"/>
                </a:solidFill>
                <a:latin typeface="Akrobat Bold"/>
                <a:ea typeface="DejaVu Sans"/>
              </a:rPr>
              <a:t> </a:t>
            </a:r>
            <a:r>
              <a:rPr b="1" lang="ru-RU" sz="1300" spc="-1" strike="noStrike">
                <a:solidFill>
                  <a:srgbClr val="ffffff"/>
                </a:solidFill>
                <a:latin typeface="Akrobat Bold"/>
                <a:ea typeface="DejaVu Sans"/>
              </a:rPr>
              <a:t>среднего  предпринимательства</a:t>
            </a:r>
            <a:endParaRPr b="0" lang="ru-RU" sz="13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7" name="object 10"/>
          <p:cNvSpPr/>
          <p:nvPr/>
        </p:nvSpPr>
        <p:spPr>
          <a:xfrm>
            <a:off x="9201960" y="1563480"/>
            <a:ext cx="243000" cy="33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2100" spc="-1" strike="noStrike">
                <a:solidFill>
                  <a:srgbClr val="ffffff"/>
                </a:solidFill>
                <a:latin typeface="Akrobat Bold"/>
                <a:ea typeface="DejaVu Sans"/>
              </a:rPr>
              <a:t>Г</a:t>
            </a:r>
            <a:endParaRPr b="0" lang="ru-RU" sz="21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68" name="object 11"/>
          <p:cNvSpPr/>
          <p:nvPr/>
        </p:nvSpPr>
        <p:spPr>
          <a:xfrm>
            <a:off x="516960" y="2036520"/>
            <a:ext cx="2685960" cy="4200120"/>
          </a:xfrm>
          <a:custGeom>
            <a:avLst/>
            <a:gdLst>
              <a:gd name="textAreaLeft" fmla="*/ 0 w 2685960"/>
              <a:gd name="textAreaRight" fmla="*/ 2687760 w 2685960"/>
              <a:gd name="textAreaTop" fmla="*/ 0 h 4200120"/>
              <a:gd name="textAreaBottom" fmla="*/ 4201920 h 4200120"/>
            </a:gdLst>
            <a:ahLst/>
            <a:rect l="textAreaLeft" t="textAreaTop" r="textAreaRight" b="textAreaBottom"/>
            <a:pathLst>
              <a:path w="1943100" h="4201795">
                <a:moveTo>
                  <a:pt x="1834095" y="0"/>
                </a:moveTo>
                <a:lnTo>
                  <a:pt x="109004" y="0"/>
                </a:lnTo>
                <a:lnTo>
                  <a:pt x="66576" y="8566"/>
                </a:lnTo>
                <a:lnTo>
                  <a:pt x="31927" y="31927"/>
                </a:lnTo>
                <a:lnTo>
                  <a:pt x="8566" y="66576"/>
                </a:lnTo>
                <a:lnTo>
                  <a:pt x="0" y="109004"/>
                </a:lnTo>
                <a:lnTo>
                  <a:pt x="0" y="4092651"/>
                </a:lnTo>
                <a:lnTo>
                  <a:pt x="8566" y="4135086"/>
                </a:lnTo>
                <a:lnTo>
                  <a:pt x="31927" y="4169738"/>
                </a:lnTo>
                <a:lnTo>
                  <a:pt x="66576" y="4193101"/>
                </a:lnTo>
                <a:lnTo>
                  <a:pt x="109004" y="4201668"/>
                </a:lnTo>
                <a:lnTo>
                  <a:pt x="1834095" y="4201668"/>
                </a:lnTo>
                <a:lnTo>
                  <a:pt x="1876523" y="4193101"/>
                </a:lnTo>
                <a:lnTo>
                  <a:pt x="1911172" y="4169738"/>
                </a:lnTo>
                <a:lnTo>
                  <a:pt x="1934533" y="4135086"/>
                </a:lnTo>
                <a:lnTo>
                  <a:pt x="1943100" y="4092651"/>
                </a:lnTo>
                <a:lnTo>
                  <a:pt x="1943100" y="109004"/>
                </a:lnTo>
                <a:lnTo>
                  <a:pt x="1934533" y="66576"/>
                </a:lnTo>
                <a:lnTo>
                  <a:pt x="1911172" y="31927"/>
                </a:lnTo>
                <a:lnTo>
                  <a:pt x="1876523" y="8566"/>
                </a:lnTo>
                <a:lnTo>
                  <a:pt x="1834095" y="0"/>
                </a:lnTo>
                <a:close/>
              </a:path>
            </a:pathLst>
          </a:custGeom>
          <a:solidFill>
            <a:srgbClr val="dee7f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XO Oriel"/>
              <a:ea typeface="DejaVu Sans"/>
            </a:endParaRPr>
          </a:p>
        </p:txBody>
      </p:sp>
      <p:sp>
        <p:nvSpPr>
          <p:cNvPr id="69" name="object 12"/>
          <p:cNvSpPr/>
          <p:nvPr/>
        </p:nvSpPr>
        <p:spPr>
          <a:xfrm>
            <a:off x="934560" y="2106720"/>
            <a:ext cx="2124720" cy="479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 anchor="t">
            <a:spAutoFit/>
          </a:bodyPr>
          <a:p>
            <a:pPr marL="12600" algn="ctr">
              <a:lnSpc>
                <a:spcPct val="103000"/>
              </a:lnSpc>
              <a:spcBef>
                <a:spcPts val="91"/>
              </a:spcBef>
            </a:pP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Эффективность</a:t>
            </a:r>
            <a:r>
              <a:rPr b="1" lang="ru-RU" sz="1000" spc="26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процедур</a:t>
            </a:r>
            <a:r>
              <a:rPr b="1" lang="ru-RU" sz="1000" spc="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по </a:t>
            </a:r>
            <a:r>
              <a:rPr b="1" lang="ru-RU" sz="1000" spc="-165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выдаче</a:t>
            </a:r>
            <a:r>
              <a:rPr b="1" lang="ru-RU" sz="1000" spc="-12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разрешений</a:t>
            </a:r>
            <a:r>
              <a:rPr b="1" lang="ru-RU" sz="1000" spc="2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на </a:t>
            </a:r>
            <a:r>
              <a:rPr b="1" lang="ru-RU" sz="1000" spc="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строительство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  <a:p>
            <a:pPr marL="12600" algn="ctr">
              <a:lnSpc>
                <a:spcPct val="100000"/>
              </a:lnSpc>
              <a:spcBef>
                <a:spcPts val="26"/>
              </a:spcBef>
            </a:pPr>
            <a:r>
              <a:rPr b="0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(3</a:t>
            </a:r>
            <a:r>
              <a:rPr b="0" lang="ru-RU" sz="1000" spc="-46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0" name="object 13"/>
          <p:cNvSpPr/>
          <p:nvPr/>
        </p:nvSpPr>
        <p:spPr>
          <a:xfrm>
            <a:off x="644040" y="2208960"/>
            <a:ext cx="28980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41" strike="noStrike">
                <a:solidFill>
                  <a:srgbClr val="345782"/>
                </a:solidFill>
                <a:latin typeface="Akrobat Bold"/>
                <a:ea typeface="DejaVu Sans"/>
              </a:rPr>
              <a:t>А2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1" name="object 14"/>
          <p:cNvSpPr/>
          <p:nvPr/>
        </p:nvSpPr>
        <p:spPr>
          <a:xfrm>
            <a:off x="950400" y="2644920"/>
            <a:ext cx="2108880" cy="324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 anchor="t">
            <a:spAutoFit/>
          </a:bodyPr>
          <a:p>
            <a:pPr marL="12600" indent="-720" algn="ctr">
              <a:lnSpc>
                <a:spcPct val="103000"/>
              </a:lnSpc>
              <a:spcBef>
                <a:spcPts val="91"/>
              </a:spcBef>
              <a:tabLst>
                <a:tab algn="l" pos="0"/>
              </a:tabLst>
            </a:pP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Эффективность</a:t>
            </a:r>
            <a:r>
              <a:rPr b="1" lang="ru-RU" sz="1000" spc="4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процедур</a:t>
            </a:r>
            <a:r>
              <a:rPr b="1" lang="ru-RU" sz="1000" spc="12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по </a:t>
            </a:r>
            <a:r>
              <a:rPr b="1" lang="ru-RU" sz="1000" spc="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регистрации прав собственности </a:t>
            </a:r>
            <a:r>
              <a:rPr b="0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(3 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2" name="object 15"/>
          <p:cNvSpPr/>
          <p:nvPr/>
        </p:nvSpPr>
        <p:spPr>
          <a:xfrm>
            <a:off x="644040" y="2701800"/>
            <a:ext cx="28980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41" strike="noStrike">
                <a:solidFill>
                  <a:srgbClr val="345782"/>
                </a:solidFill>
                <a:latin typeface="Akrobat Bold"/>
                <a:ea typeface="DejaVu Sans"/>
              </a:rPr>
              <a:t>А3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3" name="object 16"/>
          <p:cNvSpPr/>
          <p:nvPr/>
        </p:nvSpPr>
        <p:spPr>
          <a:xfrm>
            <a:off x="900000" y="3132000"/>
            <a:ext cx="2159280" cy="324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 anchor="t">
            <a:spAutoFit/>
          </a:bodyPr>
          <a:p>
            <a:pPr marL="12600" indent="1440" algn="ctr">
              <a:lnSpc>
                <a:spcPct val="103000"/>
              </a:lnSpc>
              <a:spcBef>
                <a:spcPts val="91"/>
              </a:spcBef>
              <a:tabLst>
                <a:tab algn="l" pos="0"/>
              </a:tabLst>
            </a:pP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Эффективность</a:t>
            </a:r>
            <a:r>
              <a:rPr b="1" lang="ru-RU" sz="1000" spc="38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процедур</a:t>
            </a:r>
            <a:r>
              <a:rPr b="1" lang="ru-RU" sz="1000" spc="7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по </a:t>
            </a:r>
            <a:r>
              <a:rPr b="1" lang="ru-RU" sz="1000" spc="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подключению электроэнергии </a:t>
            </a:r>
            <a:r>
              <a:rPr b="1" lang="ru-RU" sz="1000" spc="-17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(3 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4" name="object 17"/>
          <p:cNvSpPr/>
          <p:nvPr/>
        </p:nvSpPr>
        <p:spPr>
          <a:xfrm>
            <a:off x="644040" y="3194640"/>
            <a:ext cx="28980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41" strike="noStrike">
                <a:solidFill>
                  <a:srgbClr val="345782"/>
                </a:solidFill>
                <a:latin typeface="Akrobat Bold"/>
                <a:ea typeface="DejaVu Sans"/>
              </a:rPr>
              <a:t>А5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5" name="object 18"/>
          <p:cNvSpPr/>
          <p:nvPr/>
        </p:nvSpPr>
        <p:spPr>
          <a:xfrm>
            <a:off x="900000" y="3618720"/>
            <a:ext cx="2159280" cy="324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 anchor="t">
            <a:spAutoFit/>
          </a:bodyPr>
          <a:p>
            <a:pPr marL="12600" algn="ctr">
              <a:lnSpc>
                <a:spcPct val="103000"/>
              </a:lnSpc>
              <a:spcBef>
                <a:spcPts val="91"/>
              </a:spcBef>
            </a:pP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Эффективность</a:t>
            </a:r>
            <a:r>
              <a:rPr b="1" lang="ru-RU" sz="1000" spc="26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процедур</a:t>
            </a:r>
            <a:r>
              <a:rPr b="1" lang="ru-RU" sz="1000" spc="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по </a:t>
            </a:r>
            <a:r>
              <a:rPr b="1" lang="ru-RU" sz="1000" spc="-165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подключению к газопроводу </a:t>
            </a:r>
            <a:r>
              <a:rPr b="0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(3 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6" name="object 19"/>
          <p:cNvSpPr/>
          <p:nvPr/>
        </p:nvSpPr>
        <p:spPr>
          <a:xfrm>
            <a:off x="644040" y="3687480"/>
            <a:ext cx="28980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41" strike="noStrike">
                <a:solidFill>
                  <a:srgbClr val="345782"/>
                </a:solidFill>
                <a:latin typeface="Akrobat Bold"/>
                <a:ea typeface="DejaVu Sans"/>
              </a:rPr>
              <a:t>А6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7" name="object 23"/>
          <p:cNvSpPr/>
          <p:nvPr/>
        </p:nvSpPr>
        <p:spPr>
          <a:xfrm>
            <a:off x="898200" y="4664520"/>
            <a:ext cx="2160720" cy="325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spAutoFit/>
          </a:bodyPr>
          <a:p>
            <a:pPr marL="12600" algn="ctr">
              <a:lnSpc>
                <a:spcPct val="103000"/>
              </a:lnSpc>
              <a:spcBef>
                <a:spcPts val="96"/>
              </a:spcBef>
            </a:pP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Эффективность</a:t>
            </a:r>
            <a:r>
              <a:rPr b="1" lang="ru-RU" sz="1000" spc="4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процедур</a:t>
            </a:r>
            <a:r>
              <a:rPr b="1" lang="ru-RU" sz="1000" spc="12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по</a:t>
            </a:r>
            <a:r>
              <a:rPr b="1" lang="ru-RU" sz="1000" spc="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вводу </a:t>
            </a:r>
            <a:r>
              <a:rPr b="1" lang="ru-RU" sz="1000" spc="-17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объекта</a:t>
            </a:r>
            <a:r>
              <a:rPr b="1" lang="ru-RU" sz="1000" spc="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в эксплуатацию </a:t>
            </a:r>
            <a:r>
              <a:rPr b="0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(3</a:t>
            </a:r>
            <a:r>
              <a:rPr b="0" lang="ru-RU" sz="1000" spc="-2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8" name="object 24"/>
          <p:cNvSpPr/>
          <p:nvPr/>
        </p:nvSpPr>
        <p:spPr>
          <a:xfrm>
            <a:off x="637920" y="4699800"/>
            <a:ext cx="28980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41" strike="noStrike">
                <a:solidFill>
                  <a:srgbClr val="345782"/>
                </a:solidFill>
                <a:latin typeface="Akrobat Bold"/>
                <a:ea typeface="DejaVu Sans"/>
              </a:rPr>
              <a:t>А9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79" name="object 25"/>
          <p:cNvSpPr/>
          <p:nvPr/>
        </p:nvSpPr>
        <p:spPr>
          <a:xfrm>
            <a:off x="900000" y="5116320"/>
            <a:ext cx="2199240" cy="324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 anchor="t">
            <a:spAutoFit/>
          </a:bodyPr>
          <a:p>
            <a:pPr marL="12240" indent="-720" algn="ctr">
              <a:lnSpc>
                <a:spcPct val="103000"/>
              </a:lnSpc>
              <a:spcBef>
                <a:spcPts val="91"/>
              </a:spcBef>
              <a:tabLst>
                <a:tab algn="l" pos="0"/>
              </a:tabLst>
            </a:pP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Эффективность</a:t>
            </a:r>
            <a:r>
              <a:rPr b="1" lang="ru-RU" sz="1000" spc="4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процедур</a:t>
            </a:r>
            <a:r>
              <a:rPr b="1" lang="ru-RU" sz="1000" spc="12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по </a:t>
            </a:r>
            <a:r>
              <a:rPr b="1" lang="ru-RU" sz="1000" spc="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получению в аренду земельных </a:t>
            </a:r>
            <a:r>
              <a:rPr b="1" lang="ru-RU" sz="1000" spc="-17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участков </a:t>
            </a:r>
            <a:r>
              <a:rPr b="0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(6</a:t>
            </a:r>
            <a:r>
              <a:rPr b="0" lang="ru-RU" sz="1000" spc="-2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показателей)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0" name="object 26"/>
          <p:cNvSpPr/>
          <p:nvPr/>
        </p:nvSpPr>
        <p:spPr>
          <a:xfrm>
            <a:off x="644040" y="5165640"/>
            <a:ext cx="41400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41" strike="noStrike">
                <a:solidFill>
                  <a:srgbClr val="345782"/>
                </a:solidFill>
                <a:latin typeface="Akrobat Bold"/>
                <a:ea typeface="DejaVu Sans"/>
              </a:rPr>
              <a:t>А</a:t>
            </a:r>
            <a:r>
              <a:rPr b="1" lang="ru-RU" sz="1200" spc="-1" strike="noStrike">
                <a:solidFill>
                  <a:srgbClr val="345782"/>
                </a:solidFill>
                <a:latin typeface="Akrobat Bold"/>
                <a:ea typeface="DejaVu Sans"/>
              </a:rPr>
              <a:t>10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1" name="object 27"/>
          <p:cNvSpPr/>
          <p:nvPr/>
        </p:nvSpPr>
        <p:spPr>
          <a:xfrm>
            <a:off x="516960" y="1487880"/>
            <a:ext cx="2685960" cy="508680"/>
          </a:xfrm>
          <a:custGeom>
            <a:avLst/>
            <a:gdLst>
              <a:gd name="textAreaLeft" fmla="*/ 0 w 2685960"/>
              <a:gd name="textAreaRight" fmla="*/ 2687760 w 2685960"/>
              <a:gd name="textAreaTop" fmla="*/ 0 h 508680"/>
              <a:gd name="textAreaBottom" fmla="*/ 510480 h 508680"/>
            </a:gdLst>
            <a:ahLst/>
            <a:rect l="textAreaLeft" t="textAreaTop" r="textAreaRight" b="textAreaBottom"/>
            <a:pathLst>
              <a:path w="1943100" h="510539">
                <a:moveTo>
                  <a:pt x="1858010" y="0"/>
                </a:moveTo>
                <a:lnTo>
                  <a:pt x="85090" y="0"/>
                </a:lnTo>
                <a:lnTo>
                  <a:pt x="51970" y="6687"/>
                </a:lnTo>
                <a:lnTo>
                  <a:pt x="24923" y="24923"/>
                </a:lnTo>
                <a:lnTo>
                  <a:pt x="6687" y="51970"/>
                </a:lnTo>
                <a:lnTo>
                  <a:pt x="0" y="85089"/>
                </a:lnTo>
                <a:lnTo>
                  <a:pt x="0" y="425449"/>
                </a:lnTo>
                <a:lnTo>
                  <a:pt x="6687" y="458569"/>
                </a:lnTo>
                <a:lnTo>
                  <a:pt x="24923" y="485616"/>
                </a:lnTo>
                <a:lnTo>
                  <a:pt x="51970" y="503852"/>
                </a:lnTo>
                <a:lnTo>
                  <a:pt x="85090" y="510539"/>
                </a:lnTo>
                <a:lnTo>
                  <a:pt x="1858010" y="510539"/>
                </a:lnTo>
                <a:lnTo>
                  <a:pt x="1891129" y="503852"/>
                </a:lnTo>
                <a:lnTo>
                  <a:pt x="1918176" y="485616"/>
                </a:lnTo>
                <a:lnTo>
                  <a:pt x="1936412" y="458569"/>
                </a:lnTo>
                <a:lnTo>
                  <a:pt x="1943100" y="425449"/>
                </a:lnTo>
                <a:lnTo>
                  <a:pt x="1943100" y="85089"/>
                </a:lnTo>
                <a:lnTo>
                  <a:pt x="1936412" y="51970"/>
                </a:lnTo>
                <a:lnTo>
                  <a:pt x="1918176" y="24923"/>
                </a:lnTo>
                <a:lnTo>
                  <a:pt x="1891129" y="6687"/>
                </a:lnTo>
                <a:lnTo>
                  <a:pt x="1858010" y="0"/>
                </a:lnTo>
                <a:close/>
              </a:path>
            </a:pathLst>
          </a:custGeom>
          <a:solidFill>
            <a:srgbClr val="dee7f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XO Oriel"/>
              <a:ea typeface="DejaVu Sans"/>
            </a:endParaRPr>
          </a:p>
        </p:txBody>
      </p:sp>
      <p:sp>
        <p:nvSpPr>
          <p:cNvPr id="82" name="object 28"/>
          <p:cNvSpPr/>
          <p:nvPr/>
        </p:nvSpPr>
        <p:spPr>
          <a:xfrm>
            <a:off x="1129320" y="1629000"/>
            <a:ext cx="1492560" cy="243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5840" bIns="0" anchor="t">
            <a:spAutoFit/>
          </a:bodyPr>
          <a:p>
            <a:pPr marL="12600">
              <a:lnSpc>
                <a:spcPct val="100000"/>
              </a:lnSpc>
              <a:spcBef>
                <a:spcPts val="125"/>
              </a:spcBef>
            </a:pPr>
            <a:r>
              <a:rPr b="1" lang="ru-RU" sz="1500" spc="-1" strike="noStrike">
                <a:solidFill>
                  <a:srgbClr val="345782"/>
                </a:solidFill>
                <a:latin typeface="Akrobat Bold"/>
                <a:ea typeface="DejaVu Sans"/>
              </a:rPr>
              <a:t>Регуляторная</a:t>
            </a:r>
            <a:r>
              <a:rPr b="1" lang="ru-RU" sz="1500" spc="-26" strike="noStrike">
                <a:solidFill>
                  <a:srgbClr val="345782"/>
                </a:solidFill>
                <a:latin typeface="Akrobat Bold"/>
                <a:ea typeface="DejaVu Sans"/>
              </a:rPr>
              <a:t> </a:t>
            </a:r>
            <a:r>
              <a:rPr b="1" lang="ru-RU" sz="1500" spc="-1" strike="noStrike">
                <a:solidFill>
                  <a:srgbClr val="345782"/>
                </a:solidFill>
                <a:latin typeface="Akrobat Bold"/>
                <a:ea typeface="DejaVu Sans"/>
              </a:rPr>
              <a:t>среда</a:t>
            </a:r>
            <a:endParaRPr b="0" lang="ru-RU" sz="15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3" name="object 29"/>
          <p:cNvSpPr/>
          <p:nvPr/>
        </p:nvSpPr>
        <p:spPr>
          <a:xfrm>
            <a:off x="644040" y="1563480"/>
            <a:ext cx="300240" cy="33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2100" spc="-1" strike="noStrike">
                <a:solidFill>
                  <a:srgbClr val="345782"/>
                </a:solidFill>
                <a:latin typeface="Akrobat Bold"/>
                <a:ea typeface="DejaVu Sans"/>
              </a:rPr>
              <a:t>А</a:t>
            </a:r>
            <a:endParaRPr b="0" lang="ru-RU" sz="21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4" name="object 30"/>
          <p:cNvSpPr/>
          <p:nvPr/>
        </p:nvSpPr>
        <p:spPr>
          <a:xfrm>
            <a:off x="3381840" y="1487880"/>
            <a:ext cx="2685600" cy="508680"/>
          </a:xfrm>
          <a:custGeom>
            <a:avLst/>
            <a:gdLst>
              <a:gd name="textAreaLeft" fmla="*/ 0 w 2685600"/>
              <a:gd name="textAreaRight" fmla="*/ 2687400 w 2685600"/>
              <a:gd name="textAreaTop" fmla="*/ 0 h 508680"/>
              <a:gd name="textAreaBottom" fmla="*/ 510480 h 508680"/>
            </a:gdLst>
            <a:ahLst/>
            <a:rect l="textAreaLeft" t="textAreaTop" r="textAreaRight" b="textAreaBottom"/>
            <a:pathLst>
              <a:path w="1943100" h="510539">
                <a:moveTo>
                  <a:pt x="1858010" y="0"/>
                </a:moveTo>
                <a:lnTo>
                  <a:pt x="85090" y="0"/>
                </a:lnTo>
                <a:lnTo>
                  <a:pt x="51970" y="6687"/>
                </a:lnTo>
                <a:lnTo>
                  <a:pt x="24923" y="24923"/>
                </a:lnTo>
                <a:lnTo>
                  <a:pt x="6687" y="51970"/>
                </a:lnTo>
                <a:lnTo>
                  <a:pt x="0" y="85089"/>
                </a:lnTo>
                <a:lnTo>
                  <a:pt x="0" y="425449"/>
                </a:lnTo>
                <a:lnTo>
                  <a:pt x="6687" y="458569"/>
                </a:lnTo>
                <a:lnTo>
                  <a:pt x="24923" y="485616"/>
                </a:lnTo>
                <a:lnTo>
                  <a:pt x="51970" y="503852"/>
                </a:lnTo>
                <a:lnTo>
                  <a:pt x="85090" y="510539"/>
                </a:lnTo>
                <a:lnTo>
                  <a:pt x="1858010" y="510539"/>
                </a:lnTo>
                <a:lnTo>
                  <a:pt x="1891129" y="503852"/>
                </a:lnTo>
                <a:lnTo>
                  <a:pt x="1918176" y="485616"/>
                </a:lnTo>
                <a:lnTo>
                  <a:pt x="1936412" y="458569"/>
                </a:lnTo>
                <a:lnTo>
                  <a:pt x="1943100" y="425449"/>
                </a:lnTo>
                <a:lnTo>
                  <a:pt x="1943100" y="85089"/>
                </a:lnTo>
                <a:lnTo>
                  <a:pt x="1936412" y="51970"/>
                </a:lnTo>
                <a:lnTo>
                  <a:pt x="1918176" y="24923"/>
                </a:lnTo>
                <a:lnTo>
                  <a:pt x="1891129" y="6687"/>
                </a:lnTo>
                <a:lnTo>
                  <a:pt x="1858010" y="0"/>
                </a:lnTo>
                <a:close/>
              </a:path>
            </a:pathLst>
          </a:custGeom>
          <a:solidFill>
            <a:srgbClr val="34578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XO Oriel"/>
              <a:ea typeface="DejaVu Sans"/>
            </a:endParaRPr>
          </a:p>
        </p:txBody>
      </p:sp>
      <p:sp>
        <p:nvSpPr>
          <p:cNvPr id="85" name="object 31"/>
          <p:cNvSpPr/>
          <p:nvPr/>
        </p:nvSpPr>
        <p:spPr>
          <a:xfrm>
            <a:off x="3979440" y="1629000"/>
            <a:ext cx="1738800" cy="243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5840" bIns="0" anchor="t">
            <a:spAutoFit/>
          </a:bodyPr>
          <a:p>
            <a:pPr marL="12600">
              <a:lnSpc>
                <a:spcPct val="100000"/>
              </a:lnSpc>
              <a:spcBef>
                <a:spcPts val="125"/>
              </a:spcBef>
            </a:pPr>
            <a:r>
              <a:rPr b="1" lang="ru-RU" sz="1500" spc="-1" strike="noStrike">
                <a:solidFill>
                  <a:srgbClr val="ffffff"/>
                </a:solidFill>
                <a:latin typeface="Akrobat Bold"/>
                <a:ea typeface="DejaVu Sans"/>
              </a:rPr>
              <a:t>Институты </a:t>
            </a:r>
            <a:r>
              <a:rPr b="1" lang="ru-RU" sz="1500" spc="1" strike="noStrike">
                <a:solidFill>
                  <a:srgbClr val="ffffff"/>
                </a:solidFill>
                <a:latin typeface="Akrobat Bold"/>
                <a:ea typeface="DejaVu Sans"/>
              </a:rPr>
              <a:t>для</a:t>
            </a:r>
            <a:r>
              <a:rPr b="1" lang="ru-RU" sz="1500" spc="-21" strike="noStrike">
                <a:solidFill>
                  <a:srgbClr val="ffffff"/>
                </a:solidFill>
                <a:latin typeface="Akrobat Bold"/>
                <a:ea typeface="DejaVu Sans"/>
              </a:rPr>
              <a:t> </a:t>
            </a:r>
            <a:r>
              <a:rPr b="1" lang="ru-RU" sz="1500" spc="-1" strike="noStrike">
                <a:solidFill>
                  <a:srgbClr val="ffffff"/>
                </a:solidFill>
                <a:latin typeface="Akrobat Bold"/>
                <a:ea typeface="DejaVu Sans"/>
              </a:rPr>
              <a:t>бизнеса</a:t>
            </a:r>
            <a:endParaRPr b="0" lang="ru-RU" sz="15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6" name="object 32"/>
          <p:cNvSpPr/>
          <p:nvPr/>
        </p:nvSpPr>
        <p:spPr>
          <a:xfrm>
            <a:off x="3508560" y="1563480"/>
            <a:ext cx="298440" cy="33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2100" spc="-1" strike="noStrike">
                <a:solidFill>
                  <a:srgbClr val="ffffff"/>
                </a:solidFill>
                <a:latin typeface="Akrobat Bold"/>
                <a:ea typeface="DejaVu Sans"/>
              </a:rPr>
              <a:t>Б</a:t>
            </a:r>
            <a:endParaRPr b="0" lang="ru-RU" sz="21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7" name="object 33"/>
          <p:cNvSpPr/>
          <p:nvPr/>
        </p:nvSpPr>
        <p:spPr>
          <a:xfrm>
            <a:off x="6246360" y="1487880"/>
            <a:ext cx="2685600" cy="508680"/>
          </a:xfrm>
          <a:custGeom>
            <a:avLst/>
            <a:gdLst>
              <a:gd name="textAreaLeft" fmla="*/ 0 w 2685600"/>
              <a:gd name="textAreaRight" fmla="*/ 2687400 w 2685600"/>
              <a:gd name="textAreaTop" fmla="*/ 0 h 508680"/>
              <a:gd name="textAreaBottom" fmla="*/ 510480 h 508680"/>
            </a:gdLst>
            <a:ahLst/>
            <a:rect l="textAreaLeft" t="textAreaTop" r="textAreaRight" b="textAreaBottom"/>
            <a:pathLst>
              <a:path w="1943100" h="510539">
                <a:moveTo>
                  <a:pt x="1858010" y="0"/>
                </a:moveTo>
                <a:lnTo>
                  <a:pt x="85090" y="0"/>
                </a:lnTo>
                <a:lnTo>
                  <a:pt x="51970" y="6687"/>
                </a:lnTo>
                <a:lnTo>
                  <a:pt x="24923" y="24923"/>
                </a:lnTo>
                <a:lnTo>
                  <a:pt x="6687" y="51970"/>
                </a:lnTo>
                <a:lnTo>
                  <a:pt x="0" y="85089"/>
                </a:lnTo>
                <a:lnTo>
                  <a:pt x="0" y="425449"/>
                </a:lnTo>
                <a:lnTo>
                  <a:pt x="6687" y="458569"/>
                </a:lnTo>
                <a:lnTo>
                  <a:pt x="24923" y="485616"/>
                </a:lnTo>
                <a:lnTo>
                  <a:pt x="51970" y="503852"/>
                </a:lnTo>
                <a:lnTo>
                  <a:pt x="85090" y="510539"/>
                </a:lnTo>
                <a:lnTo>
                  <a:pt x="1858010" y="510539"/>
                </a:lnTo>
                <a:lnTo>
                  <a:pt x="1891129" y="503852"/>
                </a:lnTo>
                <a:lnTo>
                  <a:pt x="1918176" y="485616"/>
                </a:lnTo>
                <a:lnTo>
                  <a:pt x="1936412" y="458569"/>
                </a:lnTo>
                <a:lnTo>
                  <a:pt x="1943100" y="425449"/>
                </a:lnTo>
                <a:lnTo>
                  <a:pt x="1943100" y="85089"/>
                </a:lnTo>
                <a:lnTo>
                  <a:pt x="1936412" y="51970"/>
                </a:lnTo>
                <a:lnTo>
                  <a:pt x="1918176" y="24923"/>
                </a:lnTo>
                <a:lnTo>
                  <a:pt x="1891129" y="6687"/>
                </a:lnTo>
                <a:lnTo>
                  <a:pt x="1858010" y="0"/>
                </a:lnTo>
                <a:close/>
              </a:path>
            </a:pathLst>
          </a:custGeom>
          <a:solidFill>
            <a:srgbClr val="d9e9e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XO Oriel"/>
              <a:ea typeface="DejaVu Sans"/>
            </a:endParaRPr>
          </a:p>
        </p:txBody>
      </p:sp>
      <p:sp>
        <p:nvSpPr>
          <p:cNvPr id="88" name="object 34"/>
          <p:cNvSpPr/>
          <p:nvPr/>
        </p:nvSpPr>
        <p:spPr>
          <a:xfrm>
            <a:off x="6700680" y="1629000"/>
            <a:ext cx="2025360" cy="227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t">
            <a:spAutoFit/>
          </a:bodyPr>
          <a:p>
            <a:pPr marL="12600">
              <a:lnSpc>
                <a:spcPct val="100000"/>
              </a:lnSpc>
              <a:spcBef>
                <a:spcPts val="125"/>
              </a:spcBef>
            </a:pPr>
            <a:r>
              <a:rPr b="1" lang="ru-RU" sz="1500" spc="-1" strike="noStrike">
                <a:solidFill>
                  <a:srgbClr val="345782"/>
                </a:solidFill>
                <a:latin typeface="Akrobat Bold"/>
                <a:ea typeface="DejaVu Sans"/>
              </a:rPr>
              <a:t>Инфраструктура и ресурсы</a:t>
            </a:r>
            <a:endParaRPr b="0" lang="ru-RU" sz="15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89" name="object 35"/>
          <p:cNvSpPr/>
          <p:nvPr/>
        </p:nvSpPr>
        <p:spPr>
          <a:xfrm>
            <a:off x="6373440" y="1563480"/>
            <a:ext cx="299880" cy="33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2100" spc="-1" strike="noStrike">
                <a:solidFill>
                  <a:srgbClr val="345782"/>
                </a:solidFill>
                <a:latin typeface="Akrobat Bold"/>
                <a:ea typeface="DejaVu Sans"/>
              </a:rPr>
              <a:t>В</a:t>
            </a:r>
            <a:endParaRPr b="0" lang="ru-RU" sz="21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0" name="object 36"/>
          <p:cNvSpPr/>
          <p:nvPr/>
        </p:nvSpPr>
        <p:spPr>
          <a:xfrm>
            <a:off x="3381840" y="2036520"/>
            <a:ext cx="2685600" cy="4200120"/>
          </a:xfrm>
          <a:custGeom>
            <a:avLst/>
            <a:gdLst>
              <a:gd name="textAreaLeft" fmla="*/ 0 w 2685600"/>
              <a:gd name="textAreaRight" fmla="*/ 2687400 w 2685600"/>
              <a:gd name="textAreaTop" fmla="*/ 0 h 4200120"/>
              <a:gd name="textAreaBottom" fmla="*/ 4201920 h 4200120"/>
            </a:gdLst>
            <a:ahLst/>
            <a:rect l="textAreaLeft" t="textAreaTop" r="textAreaRight" b="textAreaBottom"/>
            <a:pathLst>
              <a:path w="1943100" h="4201795">
                <a:moveTo>
                  <a:pt x="1834095" y="0"/>
                </a:moveTo>
                <a:lnTo>
                  <a:pt x="109004" y="0"/>
                </a:lnTo>
                <a:lnTo>
                  <a:pt x="66576" y="8566"/>
                </a:lnTo>
                <a:lnTo>
                  <a:pt x="31927" y="31927"/>
                </a:lnTo>
                <a:lnTo>
                  <a:pt x="8566" y="66576"/>
                </a:lnTo>
                <a:lnTo>
                  <a:pt x="0" y="109004"/>
                </a:lnTo>
                <a:lnTo>
                  <a:pt x="0" y="4092651"/>
                </a:lnTo>
                <a:lnTo>
                  <a:pt x="8566" y="4135086"/>
                </a:lnTo>
                <a:lnTo>
                  <a:pt x="31927" y="4169738"/>
                </a:lnTo>
                <a:lnTo>
                  <a:pt x="66576" y="4193101"/>
                </a:lnTo>
                <a:lnTo>
                  <a:pt x="109004" y="4201668"/>
                </a:lnTo>
                <a:lnTo>
                  <a:pt x="1834095" y="4201668"/>
                </a:lnTo>
                <a:lnTo>
                  <a:pt x="1876523" y="4193101"/>
                </a:lnTo>
                <a:lnTo>
                  <a:pt x="1911172" y="4169738"/>
                </a:lnTo>
                <a:lnTo>
                  <a:pt x="1934533" y="4135086"/>
                </a:lnTo>
                <a:lnTo>
                  <a:pt x="1943100" y="4092651"/>
                </a:lnTo>
                <a:lnTo>
                  <a:pt x="1943100" y="109004"/>
                </a:lnTo>
                <a:lnTo>
                  <a:pt x="1934533" y="66576"/>
                </a:lnTo>
                <a:lnTo>
                  <a:pt x="1911172" y="31927"/>
                </a:lnTo>
                <a:lnTo>
                  <a:pt x="1876523" y="8566"/>
                </a:lnTo>
                <a:lnTo>
                  <a:pt x="1834095" y="0"/>
                </a:lnTo>
                <a:close/>
              </a:path>
            </a:pathLst>
          </a:custGeom>
          <a:solidFill>
            <a:srgbClr val="345782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XO Oriel"/>
              <a:ea typeface="DejaVu Sans"/>
            </a:endParaRPr>
          </a:p>
        </p:txBody>
      </p:sp>
      <p:sp>
        <p:nvSpPr>
          <p:cNvPr id="91" name="object 37"/>
          <p:cNvSpPr/>
          <p:nvPr/>
        </p:nvSpPr>
        <p:spPr>
          <a:xfrm>
            <a:off x="3508560" y="2208960"/>
            <a:ext cx="30276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1" strike="noStrike">
                <a:solidFill>
                  <a:srgbClr val="ffffff"/>
                </a:solidFill>
                <a:latin typeface="Akrobat Bold"/>
                <a:ea typeface="DejaVu Sans"/>
              </a:rPr>
              <a:t>Б1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2" name="object 38"/>
          <p:cNvSpPr/>
          <p:nvPr/>
        </p:nvSpPr>
        <p:spPr>
          <a:xfrm>
            <a:off x="3508560" y="2695680"/>
            <a:ext cx="30276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1" strike="noStrike">
                <a:solidFill>
                  <a:srgbClr val="ffffff"/>
                </a:solidFill>
                <a:latin typeface="Akrobat Bold"/>
                <a:ea typeface="DejaVu Sans"/>
              </a:rPr>
              <a:t>Б2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3" name="object 39"/>
          <p:cNvSpPr/>
          <p:nvPr/>
        </p:nvSpPr>
        <p:spPr>
          <a:xfrm>
            <a:off x="3508560" y="3182400"/>
            <a:ext cx="30276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1" strike="noStrike">
                <a:solidFill>
                  <a:srgbClr val="ffffff"/>
                </a:solidFill>
                <a:latin typeface="Akrobat Bold"/>
                <a:ea typeface="DejaVu Sans"/>
              </a:rPr>
              <a:t>Б3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4" name="object 40"/>
          <p:cNvSpPr/>
          <p:nvPr/>
        </p:nvSpPr>
        <p:spPr>
          <a:xfrm>
            <a:off x="3508560" y="3669480"/>
            <a:ext cx="30276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1" strike="noStrike">
                <a:solidFill>
                  <a:srgbClr val="ffffff"/>
                </a:solidFill>
                <a:latin typeface="Akrobat Bold"/>
                <a:ea typeface="DejaVu Sans"/>
              </a:rPr>
              <a:t>Б4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5" name="object 41"/>
          <p:cNvSpPr/>
          <p:nvPr/>
        </p:nvSpPr>
        <p:spPr>
          <a:xfrm>
            <a:off x="3780000" y="2106720"/>
            <a:ext cx="2125080" cy="480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 anchor="t">
            <a:spAutoFit/>
          </a:bodyPr>
          <a:p>
            <a:pPr marL="12240" indent="-2520" algn="ctr">
              <a:lnSpc>
                <a:spcPct val="103000"/>
              </a:lnSpc>
              <a:spcBef>
                <a:spcPts val="91"/>
              </a:spcBef>
              <a:tabLst>
                <a:tab algn="l" pos="0"/>
              </a:tabLst>
            </a:pP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Эффективность</a:t>
            </a:r>
            <a:r>
              <a:rPr b="1" lang="ru-RU" sz="1000" spc="41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институтов,  обеспечивающих</a:t>
            </a:r>
            <a:r>
              <a:rPr b="1" lang="ru-RU" sz="1000" spc="41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защищенность </a:t>
            </a:r>
            <a:r>
              <a:rPr b="1" lang="ru-RU" sz="1000" spc="-165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бизнеса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(3</a:t>
            </a:r>
            <a:r>
              <a:rPr b="0" lang="ru-RU" sz="1000" spc="-21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6" name="object 42"/>
          <p:cNvSpPr/>
          <p:nvPr/>
        </p:nvSpPr>
        <p:spPr>
          <a:xfrm>
            <a:off x="4037040" y="2644920"/>
            <a:ext cx="1767600" cy="325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spAutoFit/>
          </a:bodyPr>
          <a:p>
            <a:pPr marL="12600" algn="ctr">
              <a:lnSpc>
                <a:spcPct val="103000"/>
              </a:lnSpc>
              <a:spcBef>
                <a:spcPts val="96"/>
              </a:spcBef>
            </a:pP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Административное</a:t>
            </a:r>
            <a:r>
              <a:rPr b="1" lang="ru-RU" sz="1000" spc="26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давление </a:t>
            </a:r>
            <a:r>
              <a:rPr b="1" lang="ru-RU" sz="1000" spc="-165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на бизнес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(6</a:t>
            </a:r>
            <a:r>
              <a:rPr b="0" lang="ru-RU" sz="1000" spc="-26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показателей)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7" name="object 43"/>
          <p:cNvSpPr/>
          <p:nvPr/>
        </p:nvSpPr>
        <p:spPr>
          <a:xfrm>
            <a:off x="3780000" y="3080160"/>
            <a:ext cx="2062080" cy="479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 anchor="t">
            <a:spAutoFit/>
          </a:bodyPr>
          <a:p>
            <a:pPr marL="12600" indent="-2520" algn="ctr">
              <a:lnSpc>
                <a:spcPct val="103000"/>
              </a:lnSpc>
              <a:spcBef>
                <a:spcPts val="91"/>
              </a:spcBef>
              <a:tabLst>
                <a:tab algn="l" pos="0"/>
              </a:tabLst>
            </a:pP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Эффективность</a:t>
            </a:r>
            <a:r>
              <a:rPr b="1" lang="ru-RU" sz="1000" spc="41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работы  организационных</a:t>
            </a:r>
            <a:r>
              <a:rPr b="1" lang="ru-RU" sz="1000" spc="38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механизмов </a:t>
            </a:r>
            <a:r>
              <a:rPr b="1" lang="ru-RU" sz="1000" spc="-165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поддержки бизнеса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  <a:p>
            <a:pPr marL="12600" indent="-2520" algn="ctr">
              <a:lnSpc>
                <a:spcPct val="100000"/>
              </a:lnSpc>
              <a:spcBef>
                <a:spcPts val="26"/>
              </a:spcBef>
              <a:tabLst>
                <a:tab algn="l" pos="0"/>
              </a:tabLst>
            </a:pP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(2</a:t>
            </a:r>
            <a:r>
              <a:rPr b="0" lang="ru-RU" sz="1000" spc="-21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8" name="object 44"/>
          <p:cNvSpPr/>
          <p:nvPr/>
        </p:nvSpPr>
        <p:spPr>
          <a:xfrm>
            <a:off x="3910320" y="3618360"/>
            <a:ext cx="2021760" cy="324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 anchor="t">
            <a:spAutoFit/>
          </a:bodyPr>
          <a:p>
            <a:pPr marL="12600" algn="ctr">
              <a:lnSpc>
                <a:spcPct val="103000"/>
              </a:lnSpc>
              <a:spcBef>
                <a:spcPts val="91"/>
              </a:spcBef>
            </a:pP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Качество</a:t>
            </a:r>
            <a:r>
              <a:rPr b="1" lang="ru-RU" sz="1000" spc="12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информационной  поддержки</a:t>
            </a:r>
            <a:r>
              <a:rPr b="1" lang="ru-RU" sz="1000" spc="-7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инвесторов</a:t>
            </a:r>
            <a:r>
              <a:rPr b="1" lang="ru-RU" sz="1000" spc="26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и бизнеса </a:t>
            </a:r>
            <a:r>
              <a:rPr b="1" lang="ru-RU" sz="1000" spc="-171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(1 показатель)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99" name="object 45"/>
          <p:cNvSpPr/>
          <p:nvPr/>
        </p:nvSpPr>
        <p:spPr>
          <a:xfrm>
            <a:off x="3811680" y="4053600"/>
            <a:ext cx="2127960" cy="324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 anchor="t">
            <a:spAutoFit/>
          </a:bodyPr>
          <a:p>
            <a:pPr marL="12240" algn="ctr">
              <a:lnSpc>
                <a:spcPct val="103000"/>
              </a:lnSpc>
              <a:spcBef>
                <a:spcPts val="91"/>
              </a:spcBef>
            </a:pP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Эффективность</a:t>
            </a:r>
            <a:r>
              <a:rPr b="1" lang="ru-RU" sz="1000" spc="12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институтов </a:t>
            </a:r>
            <a:r>
              <a:rPr b="1" lang="ru-RU" sz="1000" spc="-165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поддержки экспортной  деятельности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(4</a:t>
            </a:r>
            <a:r>
              <a:rPr b="0" lang="ru-RU" sz="1000" spc="-46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0" name="object 46"/>
          <p:cNvSpPr/>
          <p:nvPr/>
        </p:nvSpPr>
        <p:spPr>
          <a:xfrm>
            <a:off x="3508560" y="4156200"/>
            <a:ext cx="30276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1" strike="noStrike">
                <a:solidFill>
                  <a:srgbClr val="ffffff"/>
                </a:solidFill>
                <a:latin typeface="Akrobat Bold"/>
                <a:ea typeface="DejaVu Sans"/>
              </a:rPr>
              <a:t>Б5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1" name="object 47"/>
          <p:cNvSpPr/>
          <p:nvPr/>
        </p:nvSpPr>
        <p:spPr>
          <a:xfrm>
            <a:off x="3510720" y="4642920"/>
            <a:ext cx="30276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1" strike="noStrike">
                <a:solidFill>
                  <a:srgbClr val="ffffff"/>
                </a:solidFill>
                <a:latin typeface="Akrobat Bold"/>
                <a:ea typeface="DejaVu Sans"/>
              </a:rPr>
              <a:t>Б6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2" name="object 48"/>
          <p:cNvSpPr/>
          <p:nvPr/>
        </p:nvSpPr>
        <p:spPr>
          <a:xfrm>
            <a:off x="4041000" y="4500360"/>
            <a:ext cx="1758240" cy="47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5120" bIns="0" anchor="t">
            <a:spAutoFit/>
          </a:bodyPr>
          <a:p>
            <a:pPr algn="ctr">
              <a:lnSpc>
                <a:spcPct val="100000"/>
              </a:lnSpc>
              <a:spcBef>
                <a:spcPts val="119"/>
              </a:spcBef>
            </a:pP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Эффективность внедрения Регионального инвестиционного стандарта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(4</a:t>
            </a:r>
            <a:r>
              <a:rPr b="0" lang="ru-RU" sz="1000" spc="-21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3" name="object 49"/>
          <p:cNvSpPr/>
          <p:nvPr/>
        </p:nvSpPr>
        <p:spPr>
          <a:xfrm>
            <a:off x="6246360" y="2036520"/>
            <a:ext cx="2685600" cy="4200120"/>
          </a:xfrm>
          <a:custGeom>
            <a:avLst/>
            <a:gdLst>
              <a:gd name="textAreaLeft" fmla="*/ 0 w 2685600"/>
              <a:gd name="textAreaRight" fmla="*/ 2687400 w 2685600"/>
              <a:gd name="textAreaTop" fmla="*/ 0 h 4200120"/>
              <a:gd name="textAreaBottom" fmla="*/ 4201920 h 4200120"/>
            </a:gdLst>
            <a:ahLst/>
            <a:rect l="textAreaLeft" t="textAreaTop" r="textAreaRight" b="textAreaBottom"/>
            <a:pathLst>
              <a:path w="1943100" h="4201795">
                <a:moveTo>
                  <a:pt x="1834095" y="0"/>
                </a:moveTo>
                <a:lnTo>
                  <a:pt x="109004" y="0"/>
                </a:lnTo>
                <a:lnTo>
                  <a:pt x="66576" y="8566"/>
                </a:lnTo>
                <a:lnTo>
                  <a:pt x="31927" y="31927"/>
                </a:lnTo>
                <a:lnTo>
                  <a:pt x="8566" y="66576"/>
                </a:lnTo>
                <a:lnTo>
                  <a:pt x="0" y="109004"/>
                </a:lnTo>
                <a:lnTo>
                  <a:pt x="0" y="4092651"/>
                </a:lnTo>
                <a:lnTo>
                  <a:pt x="8566" y="4135086"/>
                </a:lnTo>
                <a:lnTo>
                  <a:pt x="31927" y="4169738"/>
                </a:lnTo>
                <a:lnTo>
                  <a:pt x="66576" y="4193101"/>
                </a:lnTo>
                <a:lnTo>
                  <a:pt x="109004" y="4201668"/>
                </a:lnTo>
                <a:lnTo>
                  <a:pt x="1834095" y="4201668"/>
                </a:lnTo>
                <a:lnTo>
                  <a:pt x="1876523" y="4193101"/>
                </a:lnTo>
                <a:lnTo>
                  <a:pt x="1911172" y="4169738"/>
                </a:lnTo>
                <a:lnTo>
                  <a:pt x="1934533" y="4135086"/>
                </a:lnTo>
                <a:lnTo>
                  <a:pt x="1943100" y="4092651"/>
                </a:lnTo>
                <a:lnTo>
                  <a:pt x="1943100" y="109004"/>
                </a:lnTo>
                <a:lnTo>
                  <a:pt x="1934533" y="66576"/>
                </a:lnTo>
                <a:lnTo>
                  <a:pt x="1911172" y="31927"/>
                </a:lnTo>
                <a:lnTo>
                  <a:pt x="1876523" y="8566"/>
                </a:lnTo>
                <a:lnTo>
                  <a:pt x="1834095" y="0"/>
                </a:lnTo>
                <a:close/>
              </a:path>
            </a:pathLst>
          </a:custGeom>
          <a:solidFill>
            <a:srgbClr val="d9e9eb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XO Oriel"/>
              <a:ea typeface="DejaVu Sans"/>
            </a:endParaRPr>
          </a:p>
        </p:txBody>
      </p:sp>
      <p:sp>
        <p:nvSpPr>
          <p:cNvPr id="104" name="object 50"/>
          <p:cNvSpPr/>
          <p:nvPr/>
        </p:nvSpPr>
        <p:spPr>
          <a:xfrm>
            <a:off x="6747480" y="2158200"/>
            <a:ext cx="1834560" cy="325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spAutoFit/>
          </a:bodyPr>
          <a:p>
            <a:pPr marL="12240" algn="ctr">
              <a:lnSpc>
                <a:spcPct val="103000"/>
              </a:lnSpc>
              <a:spcBef>
                <a:spcPts val="96"/>
              </a:spcBef>
            </a:pP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Качество и доступность </a:t>
            </a:r>
            <a:r>
              <a:rPr b="1" lang="ru-RU" sz="1000" spc="-17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инфраструктуры </a:t>
            </a:r>
            <a:r>
              <a:rPr b="0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(4</a:t>
            </a:r>
            <a:r>
              <a:rPr b="0" lang="ru-RU" sz="1000" spc="-2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5" name="object 51"/>
          <p:cNvSpPr/>
          <p:nvPr/>
        </p:nvSpPr>
        <p:spPr>
          <a:xfrm>
            <a:off x="6373440" y="2208960"/>
            <a:ext cx="30168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7" strike="noStrike">
                <a:solidFill>
                  <a:srgbClr val="345782"/>
                </a:solidFill>
                <a:latin typeface="Akrobat Bold"/>
                <a:ea typeface="DejaVu Sans"/>
              </a:rPr>
              <a:t>В1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6" name="object 52"/>
          <p:cNvSpPr/>
          <p:nvPr/>
        </p:nvSpPr>
        <p:spPr>
          <a:xfrm>
            <a:off x="6791400" y="2644920"/>
            <a:ext cx="1988280" cy="324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 anchor="t">
            <a:spAutoFit/>
          </a:bodyPr>
          <a:p>
            <a:pPr marL="12600" indent="-720" algn="ctr">
              <a:lnSpc>
                <a:spcPct val="103000"/>
              </a:lnSpc>
              <a:spcBef>
                <a:spcPts val="91"/>
              </a:spcBef>
              <a:tabLst>
                <a:tab algn="l" pos="0"/>
              </a:tabLst>
            </a:pP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Эффективность</a:t>
            </a:r>
            <a:r>
              <a:rPr b="1" lang="ru-RU" sz="1000" spc="46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процедур  постановки</a:t>
            </a:r>
            <a:r>
              <a:rPr b="1" lang="ru-RU" sz="1000" spc="26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на кадастровый</a:t>
            </a:r>
            <a:r>
              <a:rPr b="1" lang="ru-RU" sz="1000" spc="7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учет </a:t>
            </a:r>
            <a:r>
              <a:rPr b="1" lang="ru-RU" sz="1000" spc="-165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(3 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7" name="object 53"/>
          <p:cNvSpPr/>
          <p:nvPr/>
        </p:nvSpPr>
        <p:spPr>
          <a:xfrm>
            <a:off x="6373440" y="2695680"/>
            <a:ext cx="30168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7" strike="noStrike">
                <a:solidFill>
                  <a:srgbClr val="345782"/>
                </a:solidFill>
                <a:latin typeface="Akrobat Bold"/>
                <a:ea typeface="DejaVu Sans"/>
              </a:rPr>
              <a:t>В2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8" name="object 54"/>
          <p:cNvSpPr/>
          <p:nvPr/>
        </p:nvSpPr>
        <p:spPr>
          <a:xfrm>
            <a:off x="6840000" y="3132000"/>
            <a:ext cx="1799640" cy="324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 anchor="t">
            <a:spAutoFit/>
          </a:bodyPr>
          <a:p>
            <a:pPr marL="12240" indent="-1800" algn="ctr">
              <a:lnSpc>
                <a:spcPct val="103000"/>
              </a:lnSpc>
              <a:spcBef>
                <a:spcPts val="91"/>
              </a:spcBef>
              <a:tabLst>
                <a:tab algn="l" pos="0"/>
              </a:tabLst>
            </a:pP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Качество и доступность </a:t>
            </a:r>
            <a:r>
              <a:rPr b="1" lang="ru-RU" sz="1000" spc="-17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финансовой поддержки </a:t>
            </a:r>
            <a:r>
              <a:rPr b="1" lang="ru-RU" sz="1000" spc="-165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(3 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9" name="object 55"/>
          <p:cNvSpPr/>
          <p:nvPr/>
        </p:nvSpPr>
        <p:spPr>
          <a:xfrm>
            <a:off x="6373440" y="3182760"/>
            <a:ext cx="30168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7" strike="noStrike">
                <a:solidFill>
                  <a:srgbClr val="345782"/>
                </a:solidFill>
                <a:latin typeface="Akrobat Bold"/>
                <a:ea typeface="DejaVu Sans"/>
              </a:rPr>
              <a:t>В3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0" name="object 56"/>
          <p:cNvSpPr/>
          <p:nvPr/>
        </p:nvSpPr>
        <p:spPr>
          <a:xfrm>
            <a:off x="6749280" y="3618720"/>
            <a:ext cx="2069640" cy="325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spAutoFit/>
          </a:bodyPr>
          <a:p>
            <a:pPr marL="12600" algn="ctr">
              <a:lnSpc>
                <a:spcPct val="103000"/>
              </a:lnSpc>
              <a:spcBef>
                <a:spcPts val="96"/>
              </a:spcBef>
            </a:pP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Качество</a:t>
            </a:r>
            <a:r>
              <a:rPr b="1" lang="ru-RU" sz="1000" spc="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и</a:t>
            </a:r>
            <a:r>
              <a:rPr b="1" lang="ru-RU" sz="1000" spc="-12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доступность</a:t>
            </a:r>
            <a:r>
              <a:rPr b="1" lang="ru-RU" sz="1000" spc="38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трудовых </a:t>
            </a:r>
            <a:r>
              <a:rPr b="1" lang="ru-RU" sz="1000" spc="-165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ресурсов </a:t>
            </a:r>
            <a:r>
              <a:rPr b="0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(2</a:t>
            </a:r>
            <a:r>
              <a:rPr b="0" lang="ru-RU" sz="1000" spc="-21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1" name="object 57"/>
          <p:cNvSpPr/>
          <p:nvPr/>
        </p:nvSpPr>
        <p:spPr>
          <a:xfrm>
            <a:off x="6373440" y="3669480"/>
            <a:ext cx="30168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7" strike="noStrike">
                <a:solidFill>
                  <a:srgbClr val="345782"/>
                </a:solidFill>
                <a:latin typeface="Akrobat Bold"/>
                <a:ea typeface="DejaVu Sans"/>
              </a:rPr>
              <a:t>В4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2" name="object 58"/>
          <p:cNvSpPr/>
          <p:nvPr/>
        </p:nvSpPr>
        <p:spPr>
          <a:xfrm>
            <a:off x="9110880" y="2036520"/>
            <a:ext cx="2685960" cy="4200120"/>
          </a:xfrm>
          <a:custGeom>
            <a:avLst/>
            <a:gdLst>
              <a:gd name="textAreaLeft" fmla="*/ 0 w 2685960"/>
              <a:gd name="textAreaRight" fmla="*/ 2687760 w 2685960"/>
              <a:gd name="textAreaTop" fmla="*/ 0 h 4200120"/>
              <a:gd name="textAreaBottom" fmla="*/ 4201920 h 4200120"/>
            </a:gdLst>
            <a:ahLst/>
            <a:rect l="textAreaLeft" t="textAreaTop" r="textAreaRight" b="textAreaBottom"/>
            <a:pathLst>
              <a:path w="1943100" h="4201795">
                <a:moveTo>
                  <a:pt x="1834095" y="0"/>
                </a:moveTo>
                <a:lnTo>
                  <a:pt x="109004" y="0"/>
                </a:lnTo>
                <a:lnTo>
                  <a:pt x="66576" y="8566"/>
                </a:lnTo>
                <a:lnTo>
                  <a:pt x="31927" y="31927"/>
                </a:lnTo>
                <a:lnTo>
                  <a:pt x="8566" y="66576"/>
                </a:lnTo>
                <a:lnTo>
                  <a:pt x="0" y="109004"/>
                </a:lnTo>
                <a:lnTo>
                  <a:pt x="0" y="4092651"/>
                </a:lnTo>
                <a:lnTo>
                  <a:pt x="8566" y="4135086"/>
                </a:lnTo>
                <a:lnTo>
                  <a:pt x="31927" y="4169738"/>
                </a:lnTo>
                <a:lnTo>
                  <a:pt x="66576" y="4193101"/>
                </a:lnTo>
                <a:lnTo>
                  <a:pt x="109004" y="4201668"/>
                </a:lnTo>
                <a:lnTo>
                  <a:pt x="1834095" y="4201668"/>
                </a:lnTo>
                <a:lnTo>
                  <a:pt x="1876523" y="4193101"/>
                </a:lnTo>
                <a:lnTo>
                  <a:pt x="1911172" y="4169738"/>
                </a:lnTo>
                <a:lnTo>
                  <a:pt x="1934533" y="4135086"/>
                </a:lnTo>
                <a:lnTo>
                  <a:pt x="1943100" y="4092651"/>
                </a:lnTo>
                <a:lnTo>
                  <a:pt x="1943100" y="109004"/>
                </a:lnTo>
                <a:lnTo>
                  <a:pt x="1934533" y="66576"/>
                </a:lnTo>
                <a:lnTo>
                  <a:pt x="1911172" y="31927"/>
                </a:lnTo>
                <a:lnTo>
                  <a:pt x="1876523" y="8566"/>
                </a:lnTo>
                <a:lnTo>
                  <a:pt x="1834095" y="0"/>
                </a:lnTo>
                <a:close/>
              </a:path>
            </a:pathLst>
          </a:custGeom>
          <a:solidFill>
            <a:srgbClr val="81b3b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XO Oriel"/>
              <a:ea typeface="DejaVu Sans"/>
            </a:endParaRPr>
          </a:p>
        </p:txBody>
      </p:sp>
      <p:sp>
        <p:nvSpPr>
          <p:cNvPr id="113" name="object 59"/>
          <p:cNvSpPr/>
          <p:nvPr/>
        </p:nvSpPr>
        <p:spPr>
          <a:xfrm>
            <a:off x="9540000" y="2158200"/>
            <a:ext cx="1979640" cy="325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spAutoFit/>
          </a:bodyPr>
          <a:p>
            <a:pPr marL="12600" algn="ctr">
              <a:lnSpc>
                <a:spcPct val="103000"/>
              </a:lnSpc>
              <a:spcBef>
                <a:spcPts val="96"/>
              </a:spcBef>
            </a:pP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Уровень развития</a:t>
            </a:r>
            <a:r>
              <a:rPr b="1" lang="ru-RU" sz="1000" spc="7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МСП </a:t>
            </a:r>
            <a:r>
              <a:rPr b="1" lang="ru-RU" sz="1000" spc="-165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в субъекте</a:t>
            </a:r>
            <a:r>
              <a:rPr b="1" lang="ru-RU" sz="1000" spc="12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РФ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  <a:p>
            <a:pPr marL="720" algn="ctr">
              <a:lnSpc>
                <a:spcPct val="100000"/>
              </a:lnSpc>
              <a:spcBef>
                <a:spcPts val="40"/>
              </a:spcBef>
            </a:pP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(2</a:t>
            </a:r>
            <a:r>
              <a:rPr b="0" lang="ru-RU" sz="1000" spc="-41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4" name="object 60"/>
          <p:cNvSpPr/>
          <p:nvPr/>
        </p:nvSpPr>
        <p:spPr>
          <a:xfrm>
            <a:off x="9237960" y="2208960"/>
            <a:ext cx="27180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1" strike="noStrike">
                <a:solidFill>
                  <a:srgbClr val="ffffff"/>
                </a:solidFill>
                <a:latin typeface="Akrobat Bold"/>
                <a:ea typeface="DejaVu Sans"/>
              </a:rPr>
              <a:t>Г1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5" name="object 61"/>
          <p:cNvSpPr/>
          <p:nvPr/>
        </p:nvSpPr>
        <p:spPr>
          <a:xfrm>
            <a:off x="9509760" y="2593440"/>
            <a:ext cx="2172960" cy="480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 anchor="t">
            <a:spAutoFit/>
          </a:bodyPr>
          <a:p>
            <a:pPr marL="12600" indent="720" algn="ctr">
              <a:lnSpc>
                <a:spcPct val="103000"/>
              </a:lnSpc>
              <a:spcBef>
                <a:spcPts val="91"/>
              </a:spcBef>
              <a:tabLst>
                <a:tab algn="l" pos="0"/>
              </a:tabLst>
            </a:pP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Качество</a:t>
            </a:r>
            <a:r>
              <a:rPr b="1" lang="ru-RU" sz="1000" spc="12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организационной,  инфраструктурной и </a:t>
            </a:r>
            <a:r>
              <a:rPr b="1" lang="ru-RU" sz="1000" spc="1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информационной</a:t>
            </a:r>
            <a:r>
              <a:rPr b="1" lang="ru-RU" sz="1000" spc="38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поддержки МСП </a:t>
            </a:r>
            <a:r>
              <a:rPr b="1" lang="ru-RU" sz="1000" spc="-171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(3 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6" name="object 62"/>
          <p:cNvSpPr/>
          <p:nvPr/>
        </p:nvSpPr>
        <p:spPr>
          <a:xfrm>
            <a:off x="9237960" y="2695680"/>
            <a:ext cx="27180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1" strike="noStrike">
                <a:solidFill>
                  <a:srgbClr val="ffffff"/>
                </a:solidFill>
                <a:latin typeface="Akrobat Bold"/>
                <a:ea typeface="DejaVu Sans"/>
              </a:rPr>
              <a:t>Г2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7" name="object 63"/>
          <p:cNvSpPr/>
          <p:nvPr/>
        </p:nvSpPr>
        <p:spPr>
          <a:xfrm>
            <a:off x="9702360" y="3204000"/>
            <a:ext cx="1896120" cy="325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spAutoFit/>
          </a:bodyPr>
          <a:p>
            <a:pPr marL="12600" algn="ctr">
              <a:lnSpc>
                <a:spcPct val="103000"/>
              </a:lnSpc>
              <a:spcBef>
                <a:spcPts val="96"/>
              </a:spcBef>
            </a:pP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Эффективность</a:t>
            </a:r>
            <a:r>
              <a:rPr b="1" lang="ru-RU" sz="1000" spc="21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нефинансовой </a:t>
            </a:r>
            <a:r>
              <a:rPr b="1" lang="ru-RU" sz="1000" spc="-165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поддержки МСП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(3</a:t>
            </a:r>
            <a:r>
              <a:rPr b="0" lang="ru-RU" sz="1000" spc="-21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8" name="object 64"/>
          <p:cNvSpPr/>
          <p:nvPr/>
        </p:nvSpPr>
        <p:spPr>
          <a:xfrm>
            <a:off x="9237960" y="3182760"/>
            <a:ext cx="27180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1" strike="noStrike">
                <a:solidFill>
                  <a:srgbClr val="ffffff"/>
                </a:solidFill>
                <a:latin typeface="Akrobat Bold"/>
                <a:ea typeface="DejaVu Sans"/>
              </a:rPr>
              <a:t>Г3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9" name="object 65"/>
          <p:cNvSpPr/>
          <p:nvPr/>
        </p:nvSpPr>
        <p:spPr>
          <a:xfrm>
            <a:off x="9540000" y="3654720"/>
            <a:ext cx="1989360" cy="325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spAutoFit/>
          </a:bodyPr>
          <a:p>
            <a:pPr marL="12600" algn="ctr">
              <a:lnSpc>
                <a:spcPct val="103000"/>
              </a:lnSpc>
              <a:spcBef>
                <a:spcPts val="96"/>
              </a:spcBef>
            </a:pP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Эффективность</a:t>
            </a:r>
            <a:r>
              <a:rPr b="1" lang="ru-RU" sz="1000" spc="12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финансовой </a:t>
            </a:r>
            <a:r>
              <a:rPr b="1" lang="ru-RU" sz="1000" spc="-165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поддержки МСП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(1</a:t>
            </a:r>
            <a:r>
              <a:rPr b="0" lang="ru-RU" sz="1000" spc="-21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показатель)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0" name="object 66"/>
          <p:cNvSpPr/>
          <p:nvPr/>
        </p:nvSpPr>
        <p:spPr>
          <a:xfrm>
            <a:off x="9237960" y="3669480"/>
            <a:ext cx="27180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1" strike="noStrike">
                <a:solidFill>
                  <a:srgbClr val="ffffff"/>
                </a:solidFill>
                <a:latin typeface="Akrobat Bold"/>
                <a:ea typeface="DejaVu Sans"/>
              </a:rPr>
              <a:t>Г4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1" name="object 67"/>
          <p:cNvSpPr/>
          <p:nvPr/>
        </p:nvSpPr>
        <p:spPr>
          <a:xfrm>
            <a:off x="647640" y="6024600"/>
            <a:ext cx="2425320" cy="360"/>
          </a:xfrm>
          <a:custGeom>
            <a:avLst/>
            <a:gdLst>
              <a:gd name="textAreaLeft" fmla="*/ 0 w 2425320"/>
              <a:gd name="textAreaRight" fmla="*/ 2427120 w 2425320"/>
              <a:gd name="textAreaTop" fmla="*/ 0 h 360"/>
              <a:gd name="textAreaBottom" fmla="*/ 11520 h 360"/>
            </a:gdLst>
            <a:ahLst/>
            <a:rect l="textAreaLeft" t="textAreaTop" r="textAreaRight" b="textAreaBottom"/>
            <a:pathLst>
              <a:path w="1755139" h="0">
                <a:moveTo>
                  <a:pt x="0" y="0"/>
                </a:moveTo>
                <a:lnTo>
                  <a:pt x="1755000" y="0"/>
                </a:lnTo>
              </a:path>
            </a:pathLst>
          </a:custGeom>
          <a:noFill/>
          <a:ln w="12192">
            <a:solidFill>
              <a:srgbClr val="345782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XO Oriel"/>
              <a:ea typeface="DejaVu Sans"/>
            </a:endParaRPr>
          </a:p>
        </p:txBody>
      </p:sp>
      <p:sp>
        <p:nvSpPr>
          <p:cNvPr id="122" name="object 68"/>
          <p:cNvSpPr/>
          <p:nvPr/>
        </p:nvSpPr>
        <p:spPr>
          <a:xfrm>
            <a:off x="1397520" y="6028560"/>
            <a:ext cx="923400" cy="16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5120" bIns="0" anchor="t">
            <a:spAutoFit/>
          </a:bodyPr>
          <a:p>
            <a:pPr marL="12600">
              <a:lnSpc>
                <a:spcPct val="100000"/>
              </a:lnSpc>
              <a:spcBef>
                <a:spcPts val="119"/>
              </a:spcBef>
            </a:pP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27</a:t>
            </a:r>
            <a:r>
              <a:rPr b="1" lang="ru-RU" sz="1000" spc="-32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показателей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3" name="object 69"/>
          <p:cNvSpPr/>
          <p:nvPr/>
        </p:nvSpPr>
        <p:spPr>
          <a:xfrm>
            <a:off x="3505680" y="6024600"/>
            <a:ext cx="2425320" cy="360"/>
          </a:xfrm>
          <a:custGeom>
            <a:avLst/>
            <a:gdLst>
              <a:gd name="textAreaLeft" fmla="*/ 0 w 2425320"/>
              <a:gd name="textAreaRight" fmla="*/ 2427120 w 2425320"/>
              <a:gd name="textAreaTop" fmla="*/ 0 h 360"/>
              <a:gd name="textAreaBottom" fmla="*/ 11520 h 360"/>
            </a:gdLst>
            <a:ahLst/>
            <a:rect l="textAreaLeft" t="textAreaTop" r="textAreaRight" b="textAreaBottom"/>
            <a:pathLst>
              <a:path w="1755139" h="0">
                <a:moveTo>
                  <a:pt x="0" y="0"/>
                </a:moveTo>
                <a:lnTo>
                  <a:pt x="1755000" y="0"/>
                </a:lnTo>
              </a:path>
            </a:pathLst>
          </a:custGeom>
          <a:noFill/>
          <a:ln w="12192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XO Oriel"/>
              <a:ea typeface="DejaVu Sans"/>
            </a:endParaRPr>
          </a:p>
        </p:txBody>
      </p:sp>
      <p:sp>
        <p:nvSpPr>
          <p:cNvPr id="124" name="object 70"/>
          <p:cNvSpPr/>
          <p:nvPr/>
        </p:nvSpPr>
        <p:spPr>
          <a:xfrm>
            <a:off x="4329000" y="6028560"/>
            <a:ext cx="923760" cy="16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5120" bIns="0" anchor="t">
            <a:spAutoFit/>
          </a:bodyPr>
          <a:p>
            <a:pPr marL="12600">
              <a:lnSpc>
                <a:spcPct val="100000"/>
              </a:lnSpc>
              <a:spcBef>
                <a:spcPts val="119"/>
              </a:spcBef>
            </a:pP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22</a:t>
            </a:r>
            <a:r>
              <a:rPr b="1" lang="ru-RU" sz="1000" spc="-32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показателя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5" name="object 71"/>
          <p:cNvSpPr/>
          <p:nvPr/>
        </p:nvSpPr>
        <p:spPr>
          <a:xfrm>
            <a:off x="6381360" y="6024600"/>
            <a:ext cx="2425320" cy="360"/>
          </a:xfrm>
          <a:custGeom>
            <a:avLst/>
            <a:gdLst>
              <a:gd name="textAreaLeft" fmla="*/ 0 w 2425320"/>
              <a:gd name="textAreaRight" fmla="*/ 2427120 w 2425320"/>
              <a:gd name="textAreaTop" fmla="*/ 0 h 360"/>
              <a:gd name="textAreaBottom" fmla="*/ 11520 h 360"/>
            </a:gdLst>
            <a:ahLst/>
            <a:rect l="textAreaLeft" t="textAreaTop" r="textAreaRight" b="textAreaBottom"/>
            <a:pathLst>
              <a:path w="1755139" h="0">
                <a:moveTo>
                  <a:pt x="0" y="0"/>
                </a:moveTo>
                <a:lnTo>
                  <a:pt x="1755000" y="0"/>
                </a:lnTo>
              </a:path>
            </a:pathLst>
          </a:custGeom>
          <a:noFill/>
          <a:ln w="12192">
            <a:solidFill>
              <a:srgbClr val="345782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XO Oriel"/>
              <a:ea typeface="DejaVu Sans"/>
            </a:endParaRPr>
          </a:p>
        </p:txBody>
      </p:sp>
      <p:sp>
        <p:nvSpPr>
          <p:cNvPr id="126" name="object 72"/>
          <p:cNvSpPr/>
          <p:nvPr/>
        </p:nvSpPr>
        <p:spPr>
          <a:xfrm>
            <a:off x="7167240" y="6028560"/>
            <a:ext cx="923400" cy="16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5120" bIns="0" anchor="t">
            <a:spAutoFit/>
          </a:bodyPr>
          <a:p>
            <a:pPr marL="12600">
              <a:lnSpc>
                <a:spcPct val="100000"/>
              </a:lnSpc>
              <a:spcBef>
                <a:spcPts val="119"/>
              </a:spcBef>
            </a:pP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12</a:t>
            </a:r>
            <a:r>
              <a:rPr b="1" lang="ru-RU" sz="1000" spc="-32" strike="noStrike">
                <a:solidFill>
                  <a:srgbClr val="345782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показателей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7" name="object 73"/>
          <p:cNvSpPr/>
          <p:nvPr/>
        </p:nvSpPr>
        <p:spPr>
          <a:xfrm>
            <a:off x="9248040" y="6024600"/>
            <a:ext cx="2425320" cy="360"/>
          </a:xfrm>
          <a:custGeom>
            <a:avLst/>
            <a:gdLst>
              <a:gd name="textAreaLeft" fmla="*/ 0 w 2425320"/>
              <a:gd name="textAreaRight" fmla="*/ 2427120 w 2425320"/>
              <a:gd name="textAreaTop" fmla="*/ 0 h 360"/>
              <a:gd name="textAreaBottom" fmla="*/ 11520 h 360"/>
            </a:gdLst>
            <a:ahLst/>
            <a:rect l="textAreaLeft" t="textAreaTop" r="textAreaRight" b="textAreaBottom"/>
            <a:pathLst>
              <a:path w="1755140" h="0">
                <a:moveTo>
                  <a:pt x="0" y="0"/>
                </a:moveTo>
                <a:lnTo>
                  <a:pt x="1755000" y="0"/>
                </a:lnTo>
              </a:path>
            </a:pathLst>
          </a:custGeom>
          <a:noFill/>
          <a:ln w="12192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latin typeface="XO Oriel"/>
              <a:ea typeface="DejaVu Sans"/>
            </a:endParaRPr>
          </a:p>
        </p:txBody>
      </p:sp>
      <p:sp>
        <p:nvSpPr>
          <p:cNvPr id="128" name="object 74"/>
          <p:cNvSpPr/>
          <p:nvPr/>
        </p:nvSpPr>
        <p:spPr>
          <a:xfrm>
            <a:off x="10031760" y="6028560"/>
            <a:ext cx="1127880" cy="16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5120" bIns="0" anchor="t">
            <a:spAutoFit/>
          </a:bodyPr>
          <a:p>
            <a:pPr marL="12600">
              <a:lnSpc>
                <a:spcPct val="100000"/>
              </a:lnSpc>
              <a:spcBef>
                <a:spcPts val="119"/>
              </a:spcBef>
            </a:pP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9</a:t>
            </a:r>
            <a:r>
              <a:rPr b="1" lang="ru-RU" sz="1000" spc="-35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показателей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9" name="object 1"/>
          <p:cNvSpPr/>
          <p:nvPr/>
        </p:nvSpPr>
        <p:spPr>
          <a:xfrm>
            <a:off x="4049280" y="5040360"/>
            <a:ext cx="1758240" cy="322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5120" bIns="0" anchor="t">
            <a:spAutoFit/>
          </a:bodyPr>
          <a:p>
            <a:pPr algn="ctr">
              <a:lnSpc>
                <a:spcPct val="100000"/>
              </a:lnSpc>
              <a:spcBef>
                <a:spcPts val="119"/>
              </a:spcBef>
            </a:pP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Силовое давление на</a:t>
            </a:r>
            <a:r>
              <a:rPr b="1" lang="ru-RU" sz="1000" spc="-12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1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бизнес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  <a:p>
            <a:pPr marL="720" algn="ctr">
              <a:lnSpc>
                <a:spcPct val="100000"/>
              </a:lnSpc>
              <a:spcBef>
                <a:spcPts val="26"/>
              </a:spcBef>
            </a:pP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(2</a:t>
            </a:r>
            <a:r>
              <a:rPr b="0" lang="ru-RU" sz="1000" spc="-21" strike="noStrike">
                <a:solidFill>
                  <a:srgbClr val="ffffff"/>
                </a:solidFill>
                <a:latin typeface="Akrobat"/>
                <a:ea typeface="DejaVu Sans"/>
              </a:rPr>
              <a:t> </a:t>
            </a:r>
            <a:r>
              <a:rPr b="0" lang="ru-RU" sz="1000" spc="-1" strike="noStrike">
                <a:solidFill>
                  <a:srgbClr val="ffffff"/>
                </a:solidFill>
                <a:latin typeface="Akrobat"/>
                <a:ea typeface="DejaVu Sans"/>
              </a:rPr>
              <a:t>показателя)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30" name="object 75"/>
          <p:cNvSpPr/>
          <p:nvPr/>
        </p:nvSpPr>
        <p:spPr>
          <a:xfrm>
            <a:off x="3513240" y="5025600"/>
            <a:ext cx="30240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1" strike="noStrike">
                <a:solidFill>
                  <a:srgbClr val="ffffff"/>
                </a:solidFill>
                <a:latin typeface="Akrobat Bold"/>
                <a:ea typeface="DejaVu Sans"/>
              </a:rPr>
              <a:t>Б7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31" name="object 2"/>
          <p:cNvSpPr/>
          <p:nvPr/>
        </p:nvSpPr>
        <p:spPr>
          <a:xfrm>
            <a:off x="900000" y="4050720"/>
            <a:ext cx="2159280" cy="492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520" bIns="0" anchor="t">
            <a:spAutoFit/>
          </a:bodyPr>
          <a:p>
            <a:pPr marL="12600" algn="ctr">
              <a:lnSpc>
                <a:spcPct val="103000"/>
              </a:lnSpc>
              <a:spcBef>
                <a:spcPts val="91"/>
              </a:spcBef>
            </a:pPr>
            <a:r>
              <a:rPr b="1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Эффективность процедур по водоснабжению и водоотведению  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  <a:p>
            <a:pPr marL="12600" algn="ctr">
              <a:lnSpc>
                <a:spcPct val="103000"/>
              </a:lnSpc>
              <a:spcBef>
                <a:spcPts val="91"/>
              </a:spcBef>
            </a:pPr>
            <a:r>
              <a:rPr b="0" lang="ru-RU" sz="1000" spc="-1" strike="noStrike">
                <a:solidFill>
                  <a:srgbClr val="345782"/>
                </a:solidFill>
                <a:latin typeface="Akrobat"/>
                <a:ea typeface="DejaVu Sans"/>
              </a:rPr>
              <a:t>(6 показателей)</a:t>
            </a:r>
            <a:endParaRPr b="0" lang="ru-RU" sz="1000" spc="-1" strike="noStrike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32" name="object 3"/>
          <p:cNvSpPr/>
          <p:nvPr/>
        </p:nvSpPr>
        <p:spPr>
          <a:xfrm>
            <a:off x="644040" y="4083480"/>
            <a:ext cx="289800" cy="19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b="1" lang="ru-RU" sz="1200" spc="-41" strike="noStrike">
                <a:solidFill>
                  <a:srgbClr val="345782"/>
                </a:solidFill>
                <a:latin typeface="Akrobat Bold"/>
                <a:ea typeface="DejaVu Sans"/>
              </a:rPr>
              <a:t>А7</a:t>
            </a:r>
            <a:endParaRPr b="0" lang="ru-RU" sz="1200" spc="-1" strike="noStrike">
              <a:solidFill>
                <a:srgbClr val="000000"/>
              </a:solidFill>
              <a:latin typeface="XO Orie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8"/>
          <p:cNvSpPr/>
          <p:nvPr/>
        </p:nvSpPr>
        <p:spPr>
          <a:xfrm>
            <a:off x="11399400" y="6193800"/>
            <a:ext cx="57924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chemeClr val="dk1"/>
                </a:solidFill>
                <a:latin typeface="Akrobat SemiBold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34" name="" descr=""/>
          <p:cNvPicPr/>
          <p:nvPr/>
        </p:nvPicPr>
        <p:blipFill>
          <a:blip r:embed="rId1"/>
          <a:stretch/>
        </p:blipFill>
        <p:spPr>
          <a:xfrm>
            <a:off x="336600" y="241200"/>
            <a:ext cx="11060640" cy="6346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1157</TotalTime>
  <Application>Редактор_презентаций/2.7.0.0$Windows_X86_64 LibreOffice_project/e981501cdc004a76b8b36c3c4c04733b452aecdc</Application>
  <AppVersion>15.0000</AppVersion>
  <Words>578</Words>
  <Paragraphs>150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2024-02-21T03:55:13Z</dcterms:created>
  <dc:creator>User</dc:creator>
  <dc:description/>
  <dc:language>ru-RU</dc:language>
  <cp:lastModifiedBy/>
  <dcterms:modified xsi:type="dcterms:W3CDTF">2024-07-08T11:16:14Z</dcterms:modified>
  <cp:revision>134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3</vt:i4>
  </property>
  <property fmtid="{D5CDD505-2E9C-101B-9397-08002B2CF9AE}" pid="3" name="PresentationFormat">
    <vt:lpwstr>Широкоэкранный</vt:lpwstr>
  </property>
  <property fmtid="{D5CDD505-2E9C-101B-9397-08002B2CF9AE}" pid="4" name="Slides">
    <vt:i4>8</vt:i4>
  </property>
</Properties>
</file>